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9" r:id="rId1"/>
  </p:sldMasterIdLst>
  <p:notesMasterIdLst>
    <p:notesMasterId r:id="rId24"/>
  </p:notesMasterIdLst>
  <p:sldIdLst>
    <p:sldId id="256" r:id="rId2"/>
    <p:sldId id="263" r:id="rId3"/>
    <p:sldId id="276" r:id="rId4"/>
    <p:sldId id="277" r:id="rId5"/>
    <p:sldId id="279" r:id="rId6"/>
    <p:sldId id="278" r:id="rId7"/>
    <p:sldId id="280" r:id="rId8"/>
    <p:sldId id="287" r:id="rId9"/>
    <p:sldId id="281" r:id="rId10"/>
    <p:sldId id="283" r:id="rId11"/>
    <p:sldId id="284" r:id="rId12"/>
    <p:sldId id="288" r:id="rId13"/>
    <p:sldId id="286" r:id="rId14"/>
    <p:sldId id="269" r:id="rId15"/>
    <p:sldId id="270" r:id="rId16"/>
    <p:sldId id="275" r:id="rId17"/>
    <p:sldId id="271" r:id="rId18"/>
    <p:sldId id="272" r:id="rId19"/>
    <p:sldId id="273" r:id="rId20"/>
    <p:sldId id="264" r:id="rId21"/>
    <p:sldId id="274" r:id="rId22"/>
    <p:sldId id="289" r:id="rId23"/>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170"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712123-D549-454D-B565-F0AD3210457B}" type="datetimeFigureOut">
              <a:rPr lang="pl-PL" smtClean="0"/>
              <a:t>2020-05-23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DC34BA-62B8-4771-AAEC-2BA364D892CA}" type="slidenum">
              <a:rPr lang="pl-PL" smtClean="0"/>
              <a:t>‹#›</a:t>
            </a:fld>
            <a:endParaRPr lang="pl-PL"/>
          </a:p>
        </p:txBody>
      </p:sp>
    </p:spTree>
    <p:extLst>
      <p:ext uri="{BB962C8B-B14F-4D97-AF65-F5344CB8AC3E}">
        <p14:creationId xmlns:p14="http://schemas.microsoft.com/office/powerpoint/2010/main" val="1786916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3DC34BA-62B8-4771-AAEC-2BA364D892CA}" type="slidenum">
              <a:rPr lang="pl-PL" smtClean="0"/>
              <a:t>5</a:t>
            </a:fld>
            <a:endParaRPr lang="pl-PL"/>
          </a:p>
        </p:txBody>
      </p:sp>
    </p:spTree>
    <p:extLst>
      <p:ext uri="{BB962C8B-B14F-4D97-AF65-F5344CB8AC3E}">
        <p14:creationId xmlns:p14="http://schemas.microsoft.com/office/powerpoint/2010/main" val="75413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75dcbd216c_17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75dcbd216c_17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5dcbd216c_17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5dcbd216c_17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pl-PL" smtClean="0"/>
              <a:t>Kliknij, aby edytować styl</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FD46ADAE-87B6-4F06-B910-13F4B2E1E570}" type="datetimeFigureOut">
              <a:rPr lang="pl-PL" smtClean="0"/>
              <a:t>2020-05-23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67E38B-6672-4589-BC73-011143BD034D}"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D46ADAE-87B6-4F06-B910-13F4B2E1E570}" type="datetimeFigureOut">
              <a:rPr lang="pl-PL" smtClean="0"/>
              <a:t>2020-05-23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67E38B-6672-4589-BC73-011143BD034D}"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ytuł pionowy i teks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D46ADAE-87B6-4F06-B910-13F4B2E1E570}" type="datetimeFigureOut">
              <a:rPr lang="pl-PL" smtClean="0"/>
              <a:t>2020-05-23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67E38B-6672-4589-BC73-011143BD034D}" type="slidenum">
              <a:rPr lang="pl-PL" smtClean="0"/>
              <a:t>‹#›</a:t>
            </a:fld>
            <a:endParaRPr lang="pl-PL"/>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pl-PL" smtClean="0"/>
              <a:t>Kliknij, aby edytować styl</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l"/>
              <a:t>‹#›</a:t>
            </a:fld>
            <a:endParaRPr/>
          </a:p>
        </p:txBody>
      </p:sp>
    </p:spTree>
    <p:extLst>
      <p:ext uri="{BB962C8B-B14F-4D97-AF65-F5344CB8AC3E}">
        <p14:creationId xmlns:p14="http://schemas.microsoft.com/office/powerpoint/2010/main" val="326771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D46ADAE-87B6-4F06-B910-13F4B2E1E570}" type="datetimeFigureOut">
              <a:rPr lang="pl-PL" smtClean="0"/>
              <a:t>2020-05-23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67E38B-6672-4589-BC73-011143BD034D}" type="slidenum">
              <a:rPr lang="pl-PL" smtClean="0"/>
              <a:t>‹#›</a:t>
            </a:fld>
            <a:endParaRPr lang="pl-PL"/>
          </a:p>
        </p:txBody>
      </p:sp>
      <p:sp>
        <p:nvSpPr>
          <p:cNvPr id="7" name="Title 6"/>
          <p:cNvSpPr>
            <a:spLocks noGrp="1"/>
          </p:cNvSpPr>
          <p:nvPr>
            <p:ph type="title"/>
          </p:nvPr>
        </p:nvSpPr>
        <p:spPr/>
        <p:txBody>
          <a:bodyPr/>
          <a:lstStyle/>
          <a:p>
            <a:r>
              <a:rPr lang="pl-PL" smtClean="0"/>
              <a:t>Kliknij, aby edytować styl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pl-PL" smtClean="0"/>
              <a:t>Kliknij, aby edytować styl</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D46ADAE-87B6-4F06-B910-13F4B2E1E570}" type="datetimeFigureOut">
              <a:rPr lang="pl-PL" smtClean="0"/>
              <a:t>2020-05-23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8F67E38B-6672-4589-BC73-011143BD034D}" type="slidenum">
              <a:rPr lang="pl-PL" smtClean="0"/>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5" name="Date Placeholder 4"/>
          <p:cNvSpPr>
            <a:spLocks noGrp="1"/>
          </p:cNvSpPr>
          <p:nvPr>
            <p:ph type="dt" sz="half" idx="10"/>
          </p:nvPr>
        </p:nvSpPr>
        <p:spPr/>
        <p:txBody>
          <a:bodyPr/>
          <a:lstStyle/>
          <a:p>
            <a:fld id="{FD46ADAE-87B6-4F06-B910-13F4B2E1E570}" type="datetimeFigureOut">
              <a:rPr lang="pl-PL" smtClean="0"/>
              <a:t>2020-05-23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67E38B-6672-4589-BC73-011143BD034D}" type="slidenum">
              <a:rPr lang="pl-PL" smtClean="0"/>
              <a:t>‹#›</a:t>
            </a:fld>
            <a:endParaRPr lang="pl-PL"/>
          </a:p>
        </p:txBody>
      </p:sp>
      <p:sp>
        <p:nvSpPr>
          <p:cNvPr id="9" name="Content Placeholder 8"/>
          <p:cNvSpPr>
            <a:spLocks noGrp="1"/>
          </p:cNvSpPr>
          <p:nvPr>
            <p:ph sz="quarter" idx="13"/>
          </p:nvPr>
        </p:nvSpPr>
        <p:spPr>
          <a:xfrm>
            <a:off x="676655"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D46ADAE-87B6-4F06-B910-13F4B2E1E570}" type="datetimeFigureOut">
              <a:rPr lang="pl-PL" smtClean="0"/>
              <a:t>2020-05-23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8F67E38B-6672-4589-BC73-011143BD034D}" type="slidenum">
              <a:rPr lang="pl-PL" smtClean="0"/>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Date Placeholder 2"/>
          <p:cNvSpPr>
            <a:spLocks noGrp="1"/>
          </p:cNvSpPr>
          <p:nvPr>
            <p:ph type="dt" sz="half" idx="10"/>
          </p:nvPr>
        </p:nvSpPr>
        <p:spPr/>
        <p:txBody>
          <a:bodyPr/>
          <a:lstStyle/>
          <a:p>
            <a:fld id="{FD46ADAE-87B6-4F06-B910-13F4B2E1E570}" type="datetimeFigureOut">
              <a:rPr lang="pl-PL" smtClean="0"/>
              <a:t>2020-05-23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8F67E38B-6672-4589-BC73-011143BD034D}"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D46ADAE-87B6-4F06-B910-13F4B2E1E570}" type="datetimeFigureOut">
              <a:rPr lang="pl-PL" smtClean="0"/>
              <a:t>2020-05-23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8F67E38B-6672-4589-BC73-011143BD034D}"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D46ADAE-87B6-4F06-B910-13F4B2E1E570}" type="datetimeFigureOut">
              <a:rPr lang="pl-PL" smtClean="0"/>
              <a:t>2020-05-23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67E38B-6672-4589-BC73-011143BD034D}" type="slidenum">
              <a:rPr lang="pl-PL" smtClean="0"/>
              <a:t>‹#›</a:t>
            </a:fld>
            <a:endParaRPr lang="pl-PL"/>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pl-PL" smtClean="0"/>
              <a:t>Kliknij, aby edytować styl</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pl-PL" smtClean="0"/>
              <a:t>Kliknij, aby edytować styl</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D46ADAE-87B6-4F06-B910-13F4B2E1E570}" type="datetimeFigureOut">
              <a:rPr lang="pl-PL" smtClean="0"/>
              <a:t>2020-05-23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8F67E38B-6672-4589-BC73-011143BD034D}" type="slidenum">
              <a:rPr lang="pl-PL" smtClean="0"/>
              <a:t>‹#›</a:t>
            </a:fld>
            <a:endParaRPr lang="pl-PL"/>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D46ADAE-87B6-4F06-B910-13F4B2E1E570}" type="datetimeFigureOut">
              <a:rPr lang="pl-PL" smtClean="0"/>
              <a:t>2020-05-23</a:t>
            </a:fld>
            <a:endParaRPr lang="pl-PL"/>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pl-PL"/>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8F67E38B-6672-4589-BC73-011143BD034D}" type="slidenum">
              <a:rPr lang="pl-PL" smtClean="0"/>
              <a:t>‹#›</a:t>
            </a:fld>
            <a:endParaRPr lang="pl-PL"/>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 id="2147484211" r:id="rId12"/>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4067944" y="260648"/>
            <a:ext cx="4824536" cy="3744416"/>
          </a:xfrm>
        </p:spPr>
        <p:txBody>
          <a:bodyPr>
            <a:normAutofit/>
          </a:bodyPr>
          <a:lstStyle/>
          <a:p>
            <a:pPr algn="ctr"/>
            <a:r>
              <a:rPr lang="pl-PL" sz="5000" b="1" dirty="0" smtClean="0">
                <a:solidFill>
                  <a:schemeClr val="tx2">
                    <a:lumMod val="50000"/>
                  </a:schemeClr>
                </a:solidFill>
                <a:latin typeface="Arial" panose="020B0604020202020204" pitchFamily="34" charset="0"/>
                <a:cs typeface="Arial" panose="020B0604020202020204" pitchFamily="34" charset="0"/>
              </a:rPr>
              <a:t>Jan Paweł II</a:t>
            </a:r>
            <a:endParaRPr lang="pl-PL" sz="5000" b="1" dirty="0">
              <a:solidFill>
                <a:schemeClr val="tx2">
                  <a:lumMod val="50000"/>
                </a:schemeClr>
              </a:solidFill>
              <a:latin typeface="Arial" panose="020B0604020202020204" pitchFamily="34" charset="0"/>
              <a:cs typeface="Arial" panose="020B0604020202020204" pitchFamily="34" charset="0"/>
            </a:endParaRPr>
          </a:p>
        </p:txBody>
      </p:sp>
      <p:sp>
        <p:nvSpPr>
          <p:cNvPr id="6" name="Symbol zastępczy tekstu 5"/>
          <p:cNvSpPr>
            <a:spLocks noGrp="1"/>
          </p:cNvSpPr>
          <p:nvPr>
            <p:ph type="body" sz="half" idx="2"/>
          </p:nvPr>
        </p:nvSpPr>
        <p:spPr/>
        <p:txBody>
          <a:bodyPr>
            <a:normAutofit/>
          </a:bodyPr>
          <a:lstStyle/>
          <a:p>
            <a:pPr algn="ctr"/>
            <a:endParaRPr lang="pl-PL" sz="3200" dirty="0" smtClean="0">
              <a:solidFill>
                <a:schemeClr val="tx2">
                  <a:lumMod val="50000"/>
                </a:schemeClr>
              </a:solidFill>
            </a:endParaRPr>
          </a:p>
          <a:p>
            <a:pPr algn="ctr"/>
            <a:endParaRPr lang="pl-PL" sz="3200" dirty="0">
              <a:solidFill>
                <a:schemeClr val="tx2">
                  <a:lumMod val="50000"/>
                </a:schemeClr>
              </a:solidFill>
            </a:endParaRPr>
          </a:p>
          <a:p>
            <a:pPr algn="just"/>
            <a:r>
              <a:rPr lang="pl-PL" sz="2500" dirty="0" smtClean="0">
                <a:solidFill>
                  <a:schemeClr val="tx2">
                    <a:lumMod val="50000"/>
                  </a:schemeClr>
                </a:solidFill>
                <a:latin typeface="Arial" panose="020B0604020202020204" pitchFamily="34" charset="0"/>
                <a:cs typeface="Arial" panose="020B0604020202020204" pitchFamily="34" charset="0"/>
              </a:rPr>
              <a:t>Autor: Szczepan Wilgosz</a:t>
            </a:r>
          </a:p>
          <a:p>
            <a:pPr algn="just"/>
            <a:endParaRPr lang="pl-PL" sz="2500" dirty="0">
              <a:solidFill>
                <a:schemeClr val="tx2">
                  <a:lumMod val="50000"/>
                </a:schemeClr>
              </a:solidFill>
              <a:latin typeface="Arial" panose="020B0604020202020204" pitchFamily="34" charset="0"/>
              <a:cs typeface="Arial" panose="020B0604020202020204" pitchFamily="34" charset="0"/>
            </a:endParaRPr>
          </a:p>
        </p:txBody>
      </p:sp>
      <p:pic>
        <p:nvPicPr>
          <p:cNvPr id="7" name="Symbol zastępczy obrazu 6"/>
          <p:cNvPicPr>
            <a:picLocks noGrp="1" noChangeAspect="1"/>
          </p:cNvPicPr>
          <p:nvPr>
            <p:ph type="pic" idx="1"/>
          </p:nvPr>
        </p:nvPicPr>
        <p:blipFill>
          <a:blip r:embed="rId2">
            <a:extLst>
              <a:ext uri="{28A0092B-C50C-407E-A947-70E740481C1C}">
                <a14:useLocalDpi xmlns:a14="http://schemas.microsoft.com/office/drawing/2010/main" val="0"/>
              </a:ext>
            </a:extLst>
          </a:blip>
          <a:srcRect t="12357" b="12357"/>
          <a:stretch>
            <a:fillRect/>
          </a:stretch>
        </p:blipFill>
        <p:spPr>
          <a:xfrm>
            <a:off x="683568" y="1340768"/>
            <a:ext cx="3566160" cy="3209528"/>
          </a:xfrm>
        </p:spPr>
      </p:pic>
    </p:spTree>
    <p:extLst>
      <p:ext uri="{BB962C8B-B14F-4D97-AF65-F5344CB8AC3E}">
        <p14:creationId xmlns:p14="http://schemas.microsoft.com/office/powerpoint/2010/main" val="4224433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7"/>
          <p:cNvPicPr preferRelativeResize="0"/>
          <p:nvPr/>
        </p:nvPicPr>
        <p:blipFill>
          <a:blip r:embed="rId3">
            <a:alphaModFix/>
          </a:blip>
          <a:stretch>
            <a:fillRect/>
          </a:stretch>
        </p:blipFill>
        <p:spPr>
          <a:xfrm>
            <a:off x="192401" y="939218"/>
            <a:ext cx="4979599" cy="4979567"/>
          </a:xfrm>
          <a:prstGeom prst="rect">
            <a:avLst/>
          </a:prstGeom>
          <a:noFill/>
          <a:ln>
            <a:noFill/>
          </a:ln>
        </p:spPr>
      </p:pic>
      <p:pic>
        <p:nvPicPr>
          <p:cNvPr id="203" name="Google Shape;203;p37"/>
          <p:cNvPicPr preferRelativeResize="0"/>
          <p:nvPr/>
        </p:nvPicPr>
        <p:blipFill>
          <a:blip r:embed="rId4">
            <a:alphaModFix/>
          </a:blip>
          <a:stretch>
            <a:fillRect/>
          </a:stretch>
        </p:blipFill>
        <p:spPr>
          <a:xfrm>
            <a:off x="5382676" y="260649"/>
            <a:ext cx="3492225" cy="3195286"/>
          </a:xfrm>
          <a:prstGeom prst="rect">
            <a:avLst/>
          </a:prstGeom>
          <a:noFill/>
          <a:ln>
            <a:noFill/>
          </a:ln>
        </p:spPr>
      </p:pic>
      <p:pic>
        <p:nvPicPr>
          <p:cNvPr id="204" name="Google Shape;204;p37"/>
          <p:cNvPicPr preferRelativeResize="0"/>
          <p:nvPr/>
        </p:nvPicPr>
        <p:blipFill>
          <a:blip r:embed="rId5">
            <a:alphaModFix/>
          </a:blip>
          <a:stretch>
            <a:fillRect/>
          </a:stretch>
        </p:blipFill>
        <p:spPr>
          <a:xfrm>
            <a:off x="5382676" y="3609568"/>
            <a:ext cx="3492225" cy="2911833"/>
          </a:xfrm>
          <a:prstGeom prst="rect">
            <a:avLst/>
          </a:prstGeom>
          <a:noFill/>
          <a:ln>
            <a:noFill/>
          </a:ln>
        </p:spPr>
      </p:pic>
      <p:sp>
        <p:nvSpPr>
          <p:cNvPr id="205" name="Google Shape;205;p37"/>
          <p:cNvSpPr txBox="1"/>
          <p:nvPr/>
        </p:nvSpPr>
        <p:spPr>
          <a:xfrm>
            <a:off x="136325" y="6411800"/>
            <a:ext cx="4313100" cy="24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200" i="1"/>
              <a:t>Beatyfikacja Jana Pawła II</a:t>
            </a:r>
            <a:endParaRPr sz="1200" i="1"/>
          </a:p>
        </p:txBody>
      </p:sp>
    </p:spTree>
    <p:extLst>
      <p:ext uri="{BB962C8B-B14F-4D97-AF65-F5344CB8AC3E}">
        <p14:creationId xmlns:p14="http://schemas.microsoft.com/office/powerpoint/2010/main" val="34298391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1520" y="260648"/>
            <a:ext cx="8640960" cy="1656184"/>
          </a:xfrm>
        </p:spPr>
        <p:txBody>
          <a:bodyPr/>
          <a:lstStyle/>
          <a:p>
            <a:r>
              <a:rPr lang="pl" sz="5000" b="1" dirty="0">
                <a:solidFill>
                  <a:schemeClr val="tx1"/>
                </a:solidFill>
                <a:latin typeface="Arial" panose="020B0604020202020204" pitchFamily="34" charset="0"/>
                <a:cs typeface="Arial" panose="020B0604020202020204" pitchFamily="34" charset="0"/>
              </a:rPr>
              <a:t>Kanonizacja Jana Pawła II</a:t>
            </a:r>
            <a:endParaRPr lang="pl-PL" sz="5000" b="1" dirty="0">
              <a:solidFill>
                <a:schemeClr val="tx1"/>
              </a:solidFill>
              <a:latin typeface="Arial" panose="020B0604020202020204" pitchFamily="34" charset="0"/>
              <a:cs typeface="Arial" panose="020B0604020202020204" pitchFamily="34" charset="0"/>
            </a:endParaRPr>
          </a:p>
        </p:txBody>
      </p:sp>
      <p:sp>
        <p:nvSpPr>
          <p:cNvPr id="3" name="Symbol zastępczy tekstu 2"/>
          <p:cNvSpPr>
            <a:spLocks noGrp="1"/>
          </p:cNvSpPr>
          <p:nvPr>
            <p:ph type="body" idx="1"/>
          </p:nvPr>
        </p:nvSpPr>
        <p:spPr>
          <a:xfrm>
            <a:off x="251520" y="2420888"/>
            <a:ext cx="8640960" cy="4437112"/>
          </a:xfrm>
        </p:spPr>
        <p:txBody>
          <a:bodyPr/>
          <a:lstStyle/>
          <a:p>
            <a:pPr marL="0" lvl="0" indent="330200">
              <a:buClr>
                <a:schemeClr val="dk1"/>
              </a:buClr>
              <a:buSzPts val="1100"/>
              <a:buNone/>
            </a:pPr>
            <a:r>
              <a:rPr lang="pl-PL" sz="2500" dirty="0">
                <a:solidFill>
                  <a:schemeClr val="tx1"/>
                </a:solidFill>
                <a:highlight>
                  <a:srgbClr val="FFFFFF"/>
                </a:highlight>
                <a:latin typeface="Arial" panose="020B0604020202020204" pitchFamily="34" charset="0"/>
                <a:cs typeface="Arial" panose="020B0604020202020204" pitchFamily="34" charset="0"/>
              </a:rPr>
              <a:t>27 kwietnia 2014 roku w Watykanie odbyła się kanonizacja bł. Jana Pawła II i Jana XXIII. Uroczystości rozpoczęły się o godz. 10:00 na placu św. Piotra. Mszę Św. koncelebrował papież Franciszek. W uroczystości brał udział emerytowany papież Benedykt XVI. Obecne były również dwie kobiety uzdrowione za wstawiennictwem Jana Pawła II: s. Marie Simon-Pierre Normand oraz </a:t>
            </a:r>
            <a:r>
              <a:rPr lang="pl-PL" sz="2500" dirty="0" err="1">
                <a:solidFill>
                  <a:schemeClr val="tx1"/>
                </a:solidFill>
                <a:highlight>
                  <a:srgbClr val="FFFFFF"/>
                </a:highlight>
                <a:latin typeface="Arial" panose="020B0604020202020204" pitchFamily="34" charset="0"/>
                <a:cs typeface="Arial" panose="020B0604020202020204" pitchFamily="34" charset="0"/>
              </a:rPr>
              <a:t>Floribeth</a:t>
            </a:r>
            <a:r>
              <a:rPr lang="pl-PL" sz="2500" dirty="0">
                <a:solidFill>
                  <a:schemeClr val="tx1"/>
                </a:solidFill>
                <a:highlight>
                  <a:srgbClr val="FFFFFF"/>
                </a:highlight>
                <a:latin typeface="Arial" panose="020B0604020202020204" pitchFamily="34" charset="0"/>
                <a:cs typeface="Arial" panose="020B0604020202020204" pitchFamily="34" charset="0"/>
              </a:rPr>
              <a:t> Mora </a:t>
            </a:r>
            <a:r>
              <a:rPr lang="pl-PL" sz="2500" dirty="0" err="1">
                <a:solidFill>
                  <a:schemeClr val="tx1"/>
                </a:solidFill>
                <a:highlight>
                  <a:srgbClr val="FFFFFF"/>
                </a:highlight>
                <a:latin typeface="Arial" panose="020B0604020202020204" pitchFamily="34" charset="0"/>
                <a:cs typeface="Arial" panose="020B0604020202020204" pitchFamily="34" charset="0"/>
              </a:rPr>
              <a:t>Diaz</a:t>
            </a:r>
            <a:r>
              <a:rPr lang="pl-PL" sz="2500" dirty="0">
                <a:solidFill>
                  <a:schemeClr val="tx1"/>
                </a:solidFill>
                <a:highlight>
                  <a:srgbClr val="FFFFFF"/>
                </a:highlight>
                <a:latin typeface="Arial" panose="020B0604020202020204" pitchFamily="34" charset="0"/>
                <a:cs typeface="Arial" panose="020B0604020202020204" pitchFamily="34" charset="0"/>
              </a:rPr>
              <a:t>. </a:t>
            </a:r>
            <a:endParaRPr lang="pl-PL" sz="25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1053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tekstu 2"/>
          <p:cNvSpPr>
            <a:spLocks noGrp="1"/>
          </p:cNvSpPr>
          <p:nvPr>
            <p:ph type="body" idx="1"/>
          </p:nvPr>
        </p:nvSpPr>
        <p:spPr>
          <a:xfrm>
            <a:off x="251520" y="2348880"/>
            <a:ext cx="8568952" cy="4509120"/>
          </a:xfrm>
        </p:spPr>
        <p:txBody>
          <a:bodyPr/>
          <a:lstStyle/>
          <a:p>
            <a:pPr marL="0" lvl="0" indent="330200" algn="just">
              <a:buClr>
                <a:schemeClr val="dk1"/>
              </a:buClr>
              <a:buSzPts val="1100"/>
              <a:buNone/>
            </a:pPr>
            <a:r>
              <a:rPr lang="pl-PL" sz="2000" dirty="0">
                <a:solidFill>
                  <a:schemeClr val="tx1"/>
                </a:solidFill>
                <a:highlight>
                  <a:srgbClr val="FFFFFF"/>
                </a:highlight>
                <a:latin typeface="Arial" panose="020B0604020202020204" pitchFamily="34" charset="0"/>
                <a:cs typeface="Arial" panose="020B0604020202020204" pitchFamily="34" charset="0"/>
              </a:rPr>
              <a:t>Kulminacyjnym punktem niedzielnej mszy było ogłoszenie przez papieża Franciszka, Jana XXIII i Jana Pawła II świętymi. Po przedstawieniu przez prefekta Kongregacji Spraw Kanonizacyjnych kard. Angelo </a:t>
            </a:r>
            <a:r>
              <a:rPr lang="pl-PL" sz="2000" dirty="0" err="1">
                <a:solidFill>
                  <a:schemeClr val="tx1"/>
                </a:solidFill>
                <a:highlight>
                  <a:srgbClr val="FFFFFF"/>
                </a:highlight>
                <a:latin typeface="Arial" panose="020B0604020202020204" pitchFamily="34" charset="0"/>
                <a:cs typeface="Arial" panose="020B0604020202020204" pitchFamily="34" charset="0"/>
              </a:rPr>
              <a:t>Amato</a:t>
            </a:r>
            <a:r>
              <a:rPr lang="pl-PL" sz="2000" dirty="0">
                <a:solidFill>
                  <a:schemeClr val="tx1"/>
                </a:solidFill>
                <a:highlight>
                  <a:srgbClr val="FFFFFF"/>
                </a:highlight>
                <a:latin typeface="Arial" panose="020B0604020202020204" pitchFamily="34" charset="0"/>
                <a:cs typeface="Arial" panose="020B0604020202020204" pitchFamily="34" charset="0"/>
              </a:rPr>
              <a:t> Franciszkowi prośby o wpisanie obu papieży w poczet świętych ogłosił on uroczyście:</a:t>
            </a:r>
          </a:p>
          <a:p>
            <a:pPr marL="0" marR="304800" lvl="0" indent="0" algn="just">
              <a:spcBef>
                <a:spcPts val="200"/>
              </a:spcBef>
              <a:buClr>
                <a:schemeClr val="dk1"/>
              </a:buClr>
              <a:buSzPts val="1100"/>
              <a:buNone/>
            </a:pPr>
            <a:r>
              <a:rPr lang="pl-PL" sz="2000" dirty="0">
                <a:solidFill>
                  <a:schemeClr val="tx1"/>
                </a:solidFill>
                <a:highlight>
                  <a:srgbClr val="F9F9F9"/>
                </a:highlight>
                <a:latin typeface="Arial" panose="020B0604020202020204" pitchFamily="34" charset="0"/>
                <a:cs typeface="Arial" panose="020B0604020202020204" pitchFamily="34" charset="0"/>
              </a:rPr>
              <a:t>"...po wysłuchaniu opinii naszych Braci w biskupstwie orzekamy i ogłaszamy świętymi błogosławionych Jana XXIII i Jana Pawła II i wpisujemy ich w poczet świętych..." </a:t>
            </a:r>
            <a:r>
              <a:rPr lang="pl-PL" sz="2000" dirty="0">
                <a:solidFill>
                  <a:schemeClr val="tx1"/>
                </a:solidFill>
                <a:highlight>
                  <a:srgbClr val="FFFFFF"/>
                </a:highlight>
                <a:latin typeface="Arial" panose="020B0604020202020204" pitchFamily="34" charset="0"/>
                <a:cs typeface="Arial" panose="020B0604020202020204" pitchFamily="34" charset="0"/>
              </a:rPr>
              <a:t>We Mszy Św. Kanonizacyjnej uczestniczyło ok. 800 tyś. wiernych. Po mszy papież Franciszek przejechał w </a:t>
            </a:r>
            <a:r>
              <a:rPr lang="pl-PL" sz="2000" dirty="0" err="1">
                <a:solidFill>
                  <a:schemeClr val="tx1"/>
                </a:solidFill>
                <a:highlight>
                  <a:srgbClr val="FFFFFF"/>
                </a:highlight>
                <a:latin typeface="Arial" panose="020B0604020202020204" pitchFamily="34" charset="0"/>
                <a:cs typeface="Arial" panose="020B0604020202020204" pitchFamily="34" charset="0"/>
              </a:rPr>
              <a:t>papamobile</a:t>
            </a:r>
            <a:r>
              <a:rPr lang="pl-PL" sz="2000" dirty="0">
                <a:solidFill>
                  <a:schemeClr val="tx1"/>
                </a:solidFill>
                <a:highlight>
                  <a:srgbClr val="FFFFFF"/>
                </a:highlight>
                <a:latin typeface="Arial" panose="020B0604020202020204" pitchFamily="34" charset="0"/>
                <a:cs typeface="Arial" panose="020B0604020202020204" pitchFamily="34" charset="0"/>
              </a:rPr>
              <a:t> wokół placu św. Piotra oraz wzdłuż ulicy via </a:t>
            </a:r>
            <a:r>
              <a:rPr lang="pl-PL" sz="2000" dirty="0" err="1">
                <a:solidFill>
                  <a:schemeClr val="tx1"/>
                </a:solidFill>
                <a:highlight>
                  <a:srgbClr val="FFFFFF"/>
                </a:highlight>
                <a:latin typeface="Arial" panose="020B0604020202020204" pitchFamily="34" charset="0"/>
                <a:cs typeface="Arial" panose="020B0604020202020204" pitchFamily="34" charset="0"/>
              </a:rPr>
              <a:t>della</a:t>
            </a:r>
            <a:r>
              <a:rPr lang="pl-PL" sz="2000" dirty="0">
                <a:solidFill>
                  <a:schemeClr val="tx1"/>
                </a:solidFill>
                <a:highlight>
                  <a:srgbClr val="FFFFFF"/>
                </a:highlight>
                <a:latin typeface="Arial" panose="020B0604020202020204" pitchFamily="34" charset="0"/>
                <a:cs typeface="Arial" panose="020B0604020202020204" pitchFamily="34" charset="0"/>
              </a:rPr>
              <a:t> </a:t>
            </a:r>
            <a:r>
              <a:rPr lang="pl-PL" sz="2000" dirty="0" err="1">
                <a:solidFill>
                  <a:schemeClr val="tx1"/>
                </a:solidFill>
                <a:highlight>
                  <a:srgbClr val="FFFFFF"/>
                </a:highlight>
                <a:latin typeface="Arial" panose="020B0604020202020204" pitchFamily="34" charset="0"/>
                <a:cs typeface="Arial" panose="020B0604020202020204" pitchFamily="34" charset="0"/>
              </a:rPr>
              <a:t>Conciliazione</a:t>
            </a:r>
            <a:r>
              <a:rPr lang="pl-PL" sz="2000" dirty="0">
                <a:solidFill>
                  <a:schemeClr val="tx1"/>
                </a:solidFill>
                <a:highlight>
                  <a:srgbClr val="FFFFFF"/>
                </a:highlight>
                <a:latin typeface="Arial" panose="020B0604020202020204" pitchFamily="34" charset="0"/>
                <a:cs typeface="Arial" panose="020B0604020202020204" pitchFamily="34" charset="0"/>
              </a:rPr>
              <a:t> i błogosławił zebranych wiernych.</a:t>
            </a:r>
          </a:p>
          <a:p>
            <a:pPr algn="just"/>
            <a:endParaRPr lang="pl-PL" sz="2000" dirty="0">
              <a:solidFill>
                <a:schemeClr val="tx1"/>
              </a:solidFill>
              <a:latin typeface="Arial" panose="020B0604020202020204" pitchFamily="34" charset="0"/>
              <a:cs typeface="Arial" panose="020B0604020202020204" pitchFamily="34" charset="0"/>
            </a:endParaRPr>
          </a:p>
          <a:p>
            <a:pPr algn="just"/>
            <a:endParaRPr lang="pl-PL" sz="2000" dirty="0">
              <a:solidFill>
                <a:schemeClr val="tx1"/>
              </a:solidFill>
            </a:endParaRPr>
          </a:p>
        </p:txBody>
      </p:sp>
    </p:spTree>
    <p:extLst>
      <p:ext uri="{BB962C8B-B14F-4D97-AF65-F5344CB8AC3E}">
        <p14:creationId xmlns:p14="http://schemas.microsoft.com/office/powerpoint/2010/main" val="4043154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39"/>
          <p:cNvPicPr preferRelativeResize="0"/>
          <p:nvPr/>
        </p:nvPicPr>
        <p:blipFill>
          <a:blip r:embed="rId3">
            <a:alphaModFix/>
          </a:blip>
          <a:stretch>
            <a:fillRect/>
          </a:stretch>
        </p:blipFill>
        <p:spPr>
          <a:xfrm>
            <a:off x="211050" y="380067"/>
            <a:ext cx="5273250" cy="4693200"/>
          </a:xfrm>
          <a:prstGeom prst="rect">
            <a:avLst/>
          </a:prstGeom>
          <a:noFill/>
          <a:ln>
            <a:noFill/>
          </a:ln>
        </p:spPr>
      </p:pic>
      <p:pic>
        <p:nvPicPr>
          <p:cNvPr id="217" name="Google Shape;217;p39"/>
          <p:cNvPicPr preferRelativeResize="0"/>
          <p:nvPr/>
        </p:nvPicPr>
        <p:blipFill>
          <a:blip r:embed="rId4">
            <a:alphaModFix/>
          </a:blip>
          <a:stretch>
            <a:fillRect/>
          </a:stretch>
        </p:blipFill>
        <p:spPr>
          <a:xfrm>
            <a:off x="5646100" y="380067"/>
            <a:ext cx="3314750" cy="2941080"/>
          </a:xfrm>
          <a:prstGeom prst="rect">
            <a:avLst/>
          </a:prstGeom>
          <a:noFill/>
          <a:ln>
            <a:noFill/>
          </a:ln>
        </p:spPr>
      </p:pic>
      <p:pic>
        <p:nvPicPr>
          <p:cNvPr id="218" name="Google Shape;218;p39"/>
          <p:cNvPicPr preferRelativeResize="0"/>
          <p:nvPr/>
        </p:nvPicPr>
        <p:blipFill>
          <a:blip r:embed="rId5">
            <a:alphaModFix/>
          </a:blip>
          <a:stretch>
            <a:fillRect/>
          </a:stretch>
        </p:blipFill>
        <p:spPr>
          <a:xfrm>
            <a:off x="5646113" y="3610800"/>
            <a:ext cx="3354899" cy="2980968"/>
          </a:xfrm>
          <a:prstGeom prst="rect">
            <a:avLst/>
          </a:prstGeom>
          <a:noFill/>
          <a:ln>
            <a:noFill/>
          </a:ln>
        </p:spPr>
      </p:pic>
      <p:sp>
        <p:nvSpPr>
          <p:cNvPr id="219" name="Google Shape;219;p39"/>
          <p:cNvSpPr txBox="1"/>
          <p:nvPr/>
        </p:nvSpPr>
        <p:spPr>
          <a:xfrm>
            <a:off x="123950" y="6395267"/>
            <a:ext cx="4300800" cy="28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pl" sz="1200" i="1"/>
              <a:t>Kanonizacja Jana Pawła II</a:t>
            </a:r>
            <a:endParaRPr sz="1200" i="1"/>
          </a:p>
        </p:txBody>
      </p:sp>
    </p:spTree>
    <p:extLst>
      <p:ext uri="{BB962C8B-B14F-4D97-AF65-F5344CB8AC3E}">
        <p14:creationId xmlns:p14="http://schemas.microsoft.com/office/powerpoint/2010/main" val="21264839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420888"/>
            <a:ext cx="8640960" cy="4437112"/>
          </a:xfrm>
        </p:spPr>
        <p:txBody>
          <a:bodyPr>
            <a:normAutofit/>
          </a:bodyPr>
          <a:lstStyle/>
          <a:p>
            <a:pPr marL="0" indent="0" algn="just">
              <a:buNone/>
            </a:pPr>
            <a:r>
              <a:rPr lang="pl-PL" sz="2500" dirty="0">
                <a:solidFill>
                  <a:schemeClr val="tx1"/>
                </a:solidFill>
                <a:latin typeface="Arial" panose="020B0604020202020204" pitchFamily="34" charset="0"/>
                <a:cs typeface="Arial" panose="020B0604020202020204" pitchFamily="34" charset="0"/>
              </a:rPr>
              <a:t>Wiele sformułowań papieża z Polski weszło do potocznego języka i są powszechnie znane na całym świecie. </a:t>
            </a:r>
            <a:endParaRPr lang="pl-PL" sz="2500" dirty="0" smtClean="0">
              <a:solidFill>
                <a:schemeClr val="tx1"/>
              </a:solidFill>
              <a:latin typeface="Arial" panose="020B0604020202020204" pitchFamily="34" charset="0"/>
              <a:cs typeface="Arial" panose="020B0604020202020204" pitchFamily="34" charset="0"/>
            </a:endParaRPr>
          </a:p>
          <a:p>
            <a:pPr marL="0" indent="0" algn="just">
              <a:buNone/>
            </a:pPr>
            <a:r>
              <a:rPr lang="pl-PL" sz="2500" dirty="0" smtClean="0">
                <a:solidFill>
                  <a:schemeClr val="tx1"/>
                </a:solidFill>
                <a:latin typeface="Arial" panose="020B0604020202020204" pitchFamily="34" charset="0"/>
                <a:cs typeface="Arial" panose="020B0604020202020204" pitchFamily="34" charset="0"/>
              </a:rPr>
              <a:t>Przedstawiam  </a:t>
            </a:r>
            <a:r>
              <a:rPr lang="pl-PL" sz="2500" dirty="0">
                <a:solidFill>
                  <a:schemeClr val="tx1"/>
                </a:solidFill>
                <a:latin typeface="Arial" panose="020B0604020202020204" pitchFamily="34" charset="0"/>
                <a:cs typeface="Arial" panose="020B0604020202020204" pitchFamily="34" charset="0"/>
              </a:rPr>
              <a:t>najważniejsze i najpiękniejsze cytaty, które zawdzięczamy Janowi Pawłowi II.</a:t>
            </a:r>
          </a:p>
        </p:txBody>
      </p:sp>
      <p:sp>
        <p:nvSpPr>
          <p:cNvPr id="3" name="Tytuł 2"/>
          <p:cNvSpPr>
            <a:spLocks noGrp="1"/>
          </p:cNvSpPr>
          <p:nvPr>
            <p:ph type="title"/>
          </p:nvPr>
        </p:nvSpPr>
        <p:spPr>
          <a:xfrm>
            <a:off x="251520" y="260648"/>
            <a:ext cx="8640960" cy="1656184"/>
          </a:xfrm>
        </p:spPr>
        <p:txBody>
          <a:bodyPr>
            <a:noAutofit/>
          </a:bodyPr>
          <a:lstStyle/>
          <a:p>
            <a:r>
              <a:rPr lang="pl-PL" sz="5000" b="1" dirty="0">
                <a:solidFill>
                  <a:schemeClr val="tx1"/>
                </a:solidFill>
                <a:latin typeface="Arial" panose="020B0604020202020204" pitchFamily="34" charset="0"/>
                <a:cs typeface="Arial" panose="020B0604020202020204" pitchFamily="34" charset="0"/>
              </a:rPr>
              <a:t>Teolog, filozof, </a:t>
            </a:r>
            <a:r>
              <a:rPr lang="pl-PL" sz="5000" b="1" dirty="0" smtClean="0">
                <a:solidFill>
                  <a:schemeClr val="tx1"/>
                </a:solidFill>
                <a:latin typeface="Arial" panose="020B0604020202020204" pitchFamily="34" charset="0"/>
                <a:cs typeface="Arial" panose="020B0604020202020204" pitchFamily="34" charset="0"/>
              </a:rPr>
              <a:t> </a:t>
            </a:r>
            <a:r>
              <a:rPr lang="pl-PL" sz="5000" b="1" dirty="0">
                <a:solidFill>
                  <a:schemeClr val="tx1"/>
                </a:solidFill>
                <a:latin typeface="Arial" panose="020B0604020202020204" pitchFamily="34" charset="0"/>
                <a:cs typeface="Arial" panose="020B0604020202020204" pitchFamily="34" charset="0"/>
              </a:rPr>
              <a:t>poeta, dramatopisarz.</a:t>
            </a:r>
          </a:p>
        </p:txBody>
      </p:sp>
    </p:spTree>
    <p:extLst>
      <p:ext uri="{BB962C8B-B14F-4D97-AF65-F5344CB8AC3E}">
        <p14:creationId xmlns:p14="http://schemas.microsoft.com/office/powerpoint/2010/main" val="14387447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5426" y="2674938"/>
            <a:ext cx="4541085" cy="3451225"/>
          </a:xfrm>
        </p:spPr>
      </p:pic>
      <p:sp>
        <p:nvSpPr>
          <p:cNvPr id="3" name="Tytuł 2"/>
          <p:cNvSpPr>
            <a:spLocks noGrp="1"/>
          </p:cNvSpPr>
          <p:nvPr>
            <p:ph type="title"/>
          </p:nvPr>
        </p:nvSpPr>
        <p:spPr>
          <a:xfrm>
            <a:off x="251520" y="260648"/>
            <a:ext cx="8640960" cy="1584176"/>
          </a:xfrm>
        </p:spPr>
        <p:txBody>
          <a:bodyPr>
            <a:normAutofit/>
          </a:bodyPr>
          <a:lstStyle/>
          <a:p>
            <a:r>
              <a:rPr lang="pl-PL" sz="5000" b="1" dirty="0" smtClean="0">
                <a:solidFill>
                  <a:schemeClr val="tx1"/>
                </a:solidFill>
                <a:latin typeface="Arial" panose="020B0604020202020204" pitchFamily="34" charset="0"/>
                <a:cs typeface="Arial" panose="020B0604020202020204" pitchFamily="34" charset="0"/>
              </a:rPr>
              <a:t>Złote myśli</a:t>
            </a:r>
            <a:endParaRPr lang="pl-PL" sz="5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54528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2636912"/>
            <a:ext cx="5256584" cy="3024336"/>
          </a:xfrm>
        </p:spPr>
      </p:pic>
      <p:sp>
        <p:nvSpPr>
          <p:cNvPr id="3" name="Tytuł 2"/>
          <p:cNvSpPr>
            <a:spLocks noGrp="1"/>
          </p:cNvSpPr>
          <p:nvPr>
            <p:ph type="title"/>
          </p:nvPr>
        </p:nvSpPr>
        <p:spPr>
          <a:xfrm>
            <a:off x="251520" y="260648"/>
            <a:ext cx="8640960" cy="1656184"/>
          </a:xfrm>
        </p:spPr>
        <p:txBody>
          <a:bodyPr>
            <a:normAutofit/>
          </a:bodyPr>
          <a:lstStyle/>
          <a:p>
            <a:r>
              <a:rPr lang="pl-PL" sz="5000" b="1" dirty="0" smtClean="0">
                <a:solidFill>
                  <a:schemeClr val="tx1"/>
                </a:solidFill>
                <a:latin typeface="Arial" panose="020B0604020202020204" pitchFamily="34" charset="0"/>
                <a:cs typeface="Arial" panose="020B0604020202020204" pitchFamily="34" charset="0"/>
              </a:rPr>
              <a:t>Złote myśli</a:t>
            </a:r>
            <a:endParaRPr lang="pl-PL" sz="5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9154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ymbol zastępczy zawartości 19"/>
          <p:cNvSpPr>
            <a:spLocks noGrp="1"/>
          </p:cNvSpPr>
          <p:nvPr>
            <p:ph idx="1"/>
          </p:nvPr>
        </p:nvSpPr>
        <p:spPr>
          <a:xfrm>
            <a:off x="251520" y="1916832"/>
            <a:ext cx="8640959" cy="4941168"/>
          </a:xfrm>
        </p:spPr>
        <p:txBody>
          <a:bodyPr>
            <a:normAutofit/>
          </a:bodyPr>
          <a:lstStyle/>
          <a:p>
            <a:pPr marL="0" indent="0" algn="just">
              <a:buNone/>
            </a:pPr>
            <a:r>
              <a:rPr lang="pl-PL" sz="2500" dirty="0">
                <a:solidFill>
                  <a:schemeClr val="tx1"/>
                </a:solidFill>
                <a:latin typeface="Arial" panose="020B0604020202020204" pitchFamily="34" charset="0"/>
                <a:cs typeface="Arial" panose="020B0604020202020204" pitchFamily="34" charset="0"/>
              </a:rPr>
              <a:t>Nie można żyć tylko na próbę, </a:t>
            </a:r>
            <a:endParaRPr lang="pl-PL" sz="2500" dirty="0" smtClean="0">
              <a:solidFill>
                <a:schemeClr val="tx1"/>
              </a:solidFill>
              <a:latin typeface="Arial" panose="020B0604020202020204" pitchFamily="34" charset="0"/>
              <a:cs typeface="Arial" panose="020B0604020202020204" pitchFamily="34" charset="0"/>
            </a:endParaRPr>
          </a:p>
          <a:p>
            <a:pPr marL="0" indent="0" algn="just">
              <a:buNone/>
            </a:pPr>
            <a:r>
              <a:rPr lang="pl-PL" sz="2500" dirty="0" smtClean="0">
                <a:solidFill>
                  <a:schemeClr val="tx1"/>
                </a:solidFill>
                <a:latin typeface="Arial" panose="020B0604020202020204" pitchFamily="34" charset="0"/>
                <a:cs typeface="Arial" panose="020B0604020202020204" pitchFamily="34" charset="0"/>
              </a:rPr>
              <a:t>nie </a:t>
            </a:r>
            <a:r>
              <a:rPr lang="pl-PL" sz="2500" dirty="0">
                <a:solidFill>
                  <a:schemeClr val="tx1"/>
                </a:solidFill>
                <a:latin typeface="Arial" panose="020B0604020202020204" pitchFamily="34" charset="0"/>
                <a:cs typeface="Arial" panose="020B0604020202020204" pitchFamily="34" charset="0"/>
              </a:rPr>
              <a:t>można umierać tylko na próbę</a:t>
            </a:r>
            <a:r>
              <a:rPr lang="pl-PL" sz="2500" dirty="0" smtClean="0">
                <a:solidFill>
                  <a:schemeClr val="tx1"/>
                </a:solidFill>
                <a:latin typeface="Arial" panose="020B0604020202020204" pitchFamily="34" charset="0"/>
                <a:cs typeface="Arial" panose="020B0604020202020204" pitchFamily="34" charset="0"/>
              </a:rPr>
              <a:t>.</a:t>
            </a:r>
          </a:p>
          <a:p>
            <a:pPr marL="0" indent="0" algn="just">
              <a:buNone/>
            </a:pPr>
            <a:r>
              <a:rPr lang="pl-PL" sz="2500" dirty="0" smtClean="0">
                <a:solidFill>
                  <a:schemeClr val="tx1"/>
                </a:solidFill>
                <a:latin typeface="Arial" panose="020B0604020202020204" pitchFamily="34" charset="0"/>
                <a:cs typeface="Arial" panose="020B0604020202020204" pitchFamily="34" charset="0"/>
              </a:rPr>
              <a:t>Nie </a:t>
            </a:r>
            <a:r>
              <a:rPr lang="pl-PL" sz="2500" dirty="0">
                <a:solidFill>
                  <a:schemeClr val="tx1"/>
                </a:solidFill>
                <a:latin typeface="Arial" panose="020B0604020202020204" pitchFamily="34" charset="0"/>
                <a:cs typeface="Arial" panose="020B0604020202020204" pitchFamily="34" charset="0"/>
              </a:rPr>
              <a:t>można kochać tylko na próbę, </a:t>
            </a:r>
            <a:endParaRPr lang="pl-PL" sz="2500" dirty="0" smtClean="0">
              <a:solidFill>
                <a:schemeClr val="tx1"/>
              </a:solidFill>
              <a:latin typeface="Arial" panose="020B0604020202020204" pitchFamily="34" charset="0"/>
              <a:cs typeface="Arial" panose="020B0604020202020204" pitchFamily="34" charset="0"/>
            </a:endParaRPr>
          </a:p>
          <a:p>
            <a:pPr marL="0" indent="0" algn="just">
              <a:buNone/>
            </a:pPr>
            <a:r>
              <a:rPr lang="pl-PL" sz="2500" dirty="0" smtClean="0">
                <a:solidFill>
                  <a:schemeClr val="tx1"/>
                </a:solidFill>
                <a:latin typeface="Arial" panose="020B0604020202020204" pitchFamily="34" charset="0"/>
                <a:cs typeface="Arial" panose="020B0604020202020204" pitchFamily="34" charset="0"/>
              </a:rPr>
              <a:t>przyjmować</a:t>
            </a:r>
            <a:r>
              <a:rPr lang="pl-PL" sz="2500" dirty="0">
                <a:solidFill>
                  <a:schemeClr val="tx1"/>
                </a:solidFill>
                <a:latin typeface="Arial" panose="020B0604020202020204" pitchFamily="34" charset="0"/>
                <a:cs typeface="Arial" panose="020B0604020202020204" pitchFamily="34" charset="0"/>
              </a:rPr>
              <a:t> tylko na próbę i na czas człowieka</a:t>
            </a:r>
            <a:r>
              <a:rPr lang="pl-PL" sz="2500" dirty="0" smtClean="0">
                <a:solidFill>
                  <a:schemeClr val="tx1"/>
                </a:solidFill>
                <a:latin typeface="Arial" panose="020B0604020202020204" pitchFamily="34" charset="0"/>
                <a:cs typeface="Arial" panose="020B0604020202020204" pitchFamily="34" charset="0"/>
              </a:rPr>
              <a:t>.</a:t>
            </a:r>
          </a:p>
          <a:p>
            <a:pPr marL="0" indent="0" algn="just">
              <a:buNone/>
            </a:pPr>
            <a:r>
              <a:rPr lang="pl-PL" sz="2500" dirty="0" smtClean="0">
                <a:solidFill>
                  <a:schemeClr val="tx1"/>
                </a:solidFill>
                <a:latin typeface="Arial" panose="020B0604020202020204" pitchFamily="34" charset="0"/>
                <a:cs typeface="Arial" panose="020B0604020202020204" pitchFamily="34" charset="0"/>
              </a:rPr>
              <a:t>Jan Paweł II</a:t>
            </a:r>
            <a:endParaRPr lang="pl-PL" sz="2500" dirty="0">
              <a:solidFill>
                <a:schemeClr val="tx1"/>
              </a:solidFill>
              <a:latin typeface="Arial" panose="020B0604020202020204" pitchFamily="34" charset="0"/>
              <a:cs typeface="Arial" panose="020B0604020202020204" pitchFamily="34" charset="0"/>
            </a:endParaRPr>
          </a:p>
        </p:txBody>
      </p:sp>
      <p:sp>
        <p:nvSpPr>
          <p:cNvPr id="19" name="Tytuł 18"/>
          <p:cNvSpPr>
            <a:spLocks noGrp="1"/>
          </p:cNvSpPr>
          <p:nvPr>
            <p:ph type="title"/>
          </p:nvPr>
        </p:nvSpPr>
        <p:spPr>
          <a:xfrm>
            <a:off x="251520" y="260648"/>
            <a:ext cx="8640960" cy="1656184"/>
          </a:xfrm>
        </p:spPr>
        <p:txBody>
          <a:bodyPr>
            <a:normAutofit/>
          </a:bodyPr>
          <a:lstStyle/>
          <a:p>
            <a:r>
              <a:rPr lang="pl-PL" sz="5000" b="1" dirty="0" smtClean="0">
                <a:solidFill>
                  <a:schemeClr val="tx1"/>
                </a:solidFill>
                <a:latin typeface="Arial" panose="020B0604020202020204" pitchFamily="34" charset="0"/>
                <a:cs typeface="Arial" panose="020B0604020202020204" pitchFamily="34" charset="0"/>
              </a:rPr>
              <a:t>O życiu</a:t>
            </a:r>
            <a:endParaRPr lang="pl-PL" sz="5000" b="1" dirty="0">
              <a:solidFill>
                <a:schemeClr val="tx1"/>
              </a:solidFill>
              <a:latin typeface="Arial" panose="020B0604020202020204" pitchFamily="34" charset="0"/>
              <a:cs typeface="Arial" panose="020B0604020202020204" pitchFamily="34" charset="0"/>
            </a:endParaRPr>
          </a:p>
        </p:txBody>
      </p:sp>
      <p:pic>
        <p:nvPicPr>
          <p:cNvPr id="1026" name="Picture 2" descr="C:\Users\Izabela\Desktop\pobrane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4509120"/>
            <a:ext cx="2936726"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995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6281" y="3529013"/>
            <a:ext cx="2619375" cy="1743075"/>
          </a:xfrm>
        </p:spPr>
      </p:pic>
      <p:sp>
        <p:nvSpPr>
          <p:cNvPr id="3" name="Tytuł 2"/>
          <p:cNvSpPr>
            <a:spLocks noGrp="1"/>
          </p:cNvSpPr>
          <p:nvPr>
            <p:ph type="title"/>
          </p:nvPr>
        </p:nvSpPr>
        <p:spPr>
          <a:xfrm>
            <a:off x="251520" y="260648"/>
            <a:ext cx="8640960" cy="1656184"/>
          </a:xfrm>
        </p:spPr>
        <p:txBody>
          <a:bodyPr>
            <a:normAutofit/>
          </a:bodyPr>
          <a:lstStyle/>
          <a:p>
            <a:r>
              <a:rPr lang="pl-PL" sz="5000" b="1" dirty="0" smtClean="0">
                <a:solidFill>
                  <a:schemeClr val="tx1"/>
                </a:solidFill>
                <a:latin typeface="Arial" panose="020B0604020202020204" pitchFamily="34" charset="0"/>
                <a:cs typeface="Arial" panose="020B0604020202020204" pitchFamily="34" charset="0"/>
              </a:rPr>
              <a:t>Człowiek ….</a:t>
            </a:r>
            <a:endParaRPr lang="pl-PL" sz="5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6491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p:cNvSpPr>
            <a:spLocks noGrp="1"/>
          </p:cNvSpPr>
          <p:nvPr>
            <p:ph type="body" sz="half" idx="2"/>
          </p:nvPr>
        </p:nvSpPr>
        <p:spPr>
          <a:xfrm>
            <a:off x="395536" y="3140968"/>
            <a:ext cx="5184576" cy="3717032"/>
          </a:xfrm>
        </p:spPr>
        <p:txBody>
          <a:bodyPr>
            <a:normAutofit/>
          </a:bodyPr>
          <a:lstStyle/>
          <a:p>
            <a:pPr algn="just"/>
            <a:r>
              <a:rPr lang="pl-PL" sz="2500" dirty="0" smtClean="0">
                <a:solidFill>
                  <a:schemeClr val="tx1"/>
                </a:solidFill>
                <a:latin typeface="Arial" panose="020B0604020202020204" pitchFamily="34" charset="0"/>
                <a:cs typeface="Arial" panose="020B0604020202020204" pitchFamily="34" charset="0"/>
              </a:rPr>
              <a:t>„Człowiek szuka miłości, bo w głębi serca wie, że tylko miłość może uczynić go szczęśliwym.”</a:t>
            </a:r>
            <a:endParaRPr lang="pl-PL" sz="2500" dirty="0">
              <a:solidFill>
                <a:schemeClr val="tx1"/>
              </a:solidFill>
              <a:latin typeface="Arial" panose="020B0604020202020204" pitchFamily="34" charset="0"/>
              <a:cs typeface="Arial" panose="020B0604020202020204" pitchFamily="34" charset="0"/>
            </a:endParaRPr>
          </a:p>
        </p:txBody>
      </p:sp>
      <p:sp>
        <p:nvSpPr>
          <p:cNvPr id="4" name="Tytuł 3"/>
          <p:cNvSpPr>
            <a:spLocks noGrp="1"/>
          </p:cNvSpPr>
          <p:nvPr>
            <p:ph type="title"/>
          </p:nvPr>
        </p:nvSpPr>
        <p:spPr>
          <a:xfrm>
            <a:off x="251520" y="980728"/>
            <a:ext cx="5400600" cy="2160240"/>
          </a:xfrm>
        </p:spPr>
        <p:txBody>
          <a:bodyPr>
            <a:normAutofit/>
          </a:bodyPr>
          <a:lstStyle/>
          <a:p>
            <a:pPr algn="just"/>
            <a:r>
              <a:rPr lang="pl-PL" sz="2500" dirty="0" smtClean="0">
                <a:solidFill>
                  <a:schemeClr val="tx1"/>
                </a:solidFill>
                <a:latin typeface="Arial" panose="020B0604020202020204" pitchFamily="34" charset="0"/>
                <a:cs typeface="Arial" panose="020B0604020202020204" pitchFamily="34" charset="0"/>
              </a:rPr>
              <a:t>„Bogatym nie jest ten kto posiada, lecz ten kto daje.”</a:t>
            </a:r>
            <a:endParaRPr lang="pl-PL" sz="2500" dirty="0">
              <a:solidFill>
                <a:schemeClr val="tx1"/>
              </a:solidFill>
              <a:latin typeface="Arial" panose="020B0604020202020204" pitchFamily="34" charset="0"/>
              <a:cs typeface="Arial" panose="020B0604020202020204" pitchFamily="34" charset="0"/>
            </a:endParaRPr>
          </a:p>
        </p:txBody>
      </p:sp>
      <p:pic>
        <p:nvPicPr>
          <p:cNvPr id="7" name="Symbol zastępczy zawartości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1512" y="2395537"/>
            <a:ext cx="1704975" cy="2676525"/>
          </a:xfrm>
        </p:spPr>
      </p:pic>
    </p:spTree>
    <p:extLst>
      <p:ext uri="{BB962C8B-B14F-4D97-AF65-F5344CB8AC3E}">
        <p14:creationId xmlns:p14="http://schemas.microsoft.com/office/powerpoint/2010/main" val="33875024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zawartości 5"/>
          <p:cNvSpPr>
            <a:spLocks noGrp="1"/>
          </p:cNvSpPr>
          <p:nvPr>
            <p:ph idx="1"/>
          </p:nvPr>
        </p:nvSpPr>
        <p:spPr>
          <a:xfrm>
            <a:off x="251520" y="2564904"/>
            <a:ext cx="8640959" cy="4293096"/>
          </a:xfrm>
        </p:spPr>
        <p:txBody>
          <a:bodyPr>
            <a:normAutofit/>
          </a:bodyPr>
          <a:lstStyle/>
          <a:p>
            <a:pPr marL="0" lvl="4" indent="0" algn="just">
              <a:buNone/>
            </a:pPr>
            <a:r>
              <a:rPr lang="pl-PL" sz="2500" dirty="0">
                <a:latin typeface="Arial" panose="020B0604020202020204" pitchFamily="34" charset="0"/>
                <a:cs typeface="Arial" panose="020B0604020202020204" pitchFamily="34" charset="0"/>
              </a:rPr>
              <a:t>Urodził się 18 maja 1920 w Wadowicach, zmarł 2 kwietnia 2005 w </a:t>
            </a:r>
            <a:r>
              <a:rPr lang="pl-PL" sz="2500" dirty="0" smtClean="0">
                <a:latin typeface="Arial" panose="020B0604020202020204" pitchFamily="34" charset="0"/>
                <a:cs typeface="Arial" panose="020B0604020202020204" pitchFamily="34" charset="0"/>
              </a:rPr>
              <a:t>Watykanie.</a:t>
            </a:r>
            <a:r>
              <a:rPr lang="pl-PL" sz="2500" dirty="0">
                <a:latin typeface="Arial" panose="020B0604020202020204" pitchFamily="34" charset="0"/>
                <a:cs typeface="Arial" panose="020B0604020202020204" pitchFamily="34" charset="0"/>
              </a:rPr>
              <a:t> </a:t>
            </a:r>
            <a:endParaRPr lang="pl-PL" sz="2500" dirty="0" smtClean="0">
              <a:latin typeface="Arial" panose="020B0604020202020204" pitchFamily="34" charset="0"/>
              <a:cs typeface="Arial" panose="020B0604020202020204" pitchFamily="34" charset="0"/>
            </a:endParaRPr>
          </a:p>
          <a:p>
            <a:pPr marL="0" lvl="4" indent="0" algn="just">
              <a:buNone/>
            </a:pPr>
            <a:r>
              <a:rPr lang="pl-PL" sz="2500" dirty="0">
                <a:latin typeface="Arial" panose="020B0604020202020204" pitchFamily="34" charset="0"/>
                <a:cs typeface="Arial" panose="020B0604020202020204" pitchFamily="34" charset="0"/>
              </a:rPr>
              <a:t>16 października 1978 </a:t>
            </a:r>
            <a:r>
              <a:rPr lang="pl-PL" sz="2500" dirty="0" smtClean="0">
                <a:latin typeface="Arial" panose="020B0604020202020204" pitchFamily="34" charset="0"/>
                <a:cs typeface="Arial" panose="020B0604020202020204" pitchFamily="34" charset="0"/>
              </a:rPr>
              <a:t>r. kardynał </a:t>
            </a:r>
            <a:r>
              <a:rPr lang="pl-PL" sz="2500" dirty="0">
                <a:latin typeface="Arial" panose="020B0604020202020204" pitchFamily="34" charset="0"/>
                <a:cs typeface="Arial" panose="020B0604020202020204" pitchFamily="34" charset="0"/>
              </a:rPr>
              <a:t>Karol Wojtyła został wybrany na papieża. Przybrał imię Jan Paweł II</a:t>
            </a:r>
            <a:r>
              <a:rPr lang="pl-PL" sz="2500" dirty="0" smtClean="0">
                <a:latin typeface="Arial" panose="020B0604020202020204" pitchFamily="34" charset="0"/>
                <a:cs typeface="Arial" panose="020B0604020202020204" pitchFamily="34" charset="0"/>
              </a:rPr>
              <a:t>.</a:t>
            </a:r>
          </a:p>
          <a:p>
            <a:pPr marL="0" lvl="4" indent="0" algn="just">
              <a:buNone/>
            </a:pPr>
            <a:r>
              <a:rPr lang="pl-PL" sz="2500" dirty="0">
                <a:latin typeface="Arial" panose="020B0604020202020204" pitchFamily="34" charset="0"/>
                <a:cs typeface="Arial" panose="020B0604020202020204" pitchFamily="34" charset="0"/>
              </a:rPr>
              <a:t>1 maja 2011 </a:t>
            </a:r>
            <a:r>
              <a:rPr lang="pl-PL" sz="2500" dirty="0" smtClean="0">
                <a:latin typeface="Arial" panose="020B0604020202020204" pitchFamily="34" charset="0"/>
                <a:cs typeface="Arial" panose="020B0604020202020204" pitchFamily="34" charset="0"/>
              </a:rPr>
              <a:t>r. </a:t>
            </a:r>
            <a:r>
              <a:rPr lang="pl-PL" sz="2500" dirty="0">
                <a:latin typeface="Arial" panose="020B0604020202020204" pitchFamily="34" charset="0"/>
                <a:cs typeface="Arial" panose="020B0604020202020204" pitchFamily="34" charset="0"/>
              </a:rPr>
              <a:t>Jan Paweł II został </a:t>
            </a:r>
            <a:r>
              <a:rPr lang="pl-PL" sz="2500" dirty="0" smtClean="0">
                <a:latin typeface="Arial" panose="020B0604020202020204" pitchFamily="34" charset="0"/>
                <a:cs typeface="Arial" panose="020B0604020202020204" pitchFamily="34" charset="0"/>
              </a:rPr>
              <a:t>beatyfikowany.</a:t>
            </a:r>
          </a:p>
          <a:p>
            <a:pPr marL="274320" lvl="4" indent="-274320"/>
            <a:endParaRPr lang="pl-PL" sz="2800" dirty="0"/>
          </a:p>
          <a:p>
            <a:endParaRPr lang="pl-PL" sz="2800" dirty="0" smtClean="0"/>
          </a:p>
          <a:p>
            <a:endParaRPr lang="pl-PL" dirty="0"/>
          </a:p>
        </p:txBody>
      </p:sp>
      <p:sp>
        <p:nvSpPr>
          <p:cNvPr id="5" name="Tytuł 4"/>
          <p:cNvSpPr>
            <a:spLocks noGrp="1"/>
          </p:cNvSpPr>
          <p:nvPr>
            <p:ph type="title"/>
          </p:nvPr>
        </p:nvSpPr>
        <p:spPr>
          <a:xfrm>
            <a:off x="251520" y="260648"/>
            <a:ext cx="8640960" cy="1656184"/>
          </a:xfrm>
        </p:spPr>
        <p:txBody>
          <a:bodyPr>
            <a:normAutofit/>
          </a:bodyPr>
          <a:lstStyle/>
          <a:p>
            <a:r>
              <a:rPr lang="pl-PL" sz="5000" b="1" dirty="0" smtClean="0">
                <a:solidFill>
                  <a:schemeClr val="tx1"/>
                </a:solidFill>
                <a:latin typeface="Arial" panose="020B0604020202020204" pitchFamily="34" charset="0"/>
                <a:cs typeface="Arial" panose="020B0604020202020204" pitchFamily="34" charset="0"/>
              </a:rPr>
              <a:t>Jan Paweł II</a:t>
            </a:r>
            <a:endParaRPr lang="pl-PL" sz="5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900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p:cNvSpPr>
            <a:spLocks noGrp="1"/>
          </p:cNvSpPr>
          <p:nvPr>
            <p:ph type="body" sz="half" idx="2"/>
          </p:nvPr>
        </p:nvSpPr>
        <p:spPr>
          <a:xfrm>
            <a:off x="323528" y="3581400"/>
            <a:ext cx="4680520" cy="3276600"/>
          </a:xfrm>
        </p:spPr>
        <p:txBody>
          <a:bodyPr>
            <a:normAutofit/>
          </a:bodyPr>
          <a:lstStyle/>
          <a:p>
            <a:pPr algn="just"/>
            <a:r>
              <a:rPr lang="pl-PL" sz="2500" dirty="0" smtClean="0">
                <a:solidFill>
                  <a:schemeClr val="tx1"/>
                </a:solidFill>
                <a:latin typeface="Arial" panose="020B0604020202020204" pitchFamily="34" charset="0"/>
                <a:cs typeface="Arial" panose="020B0604020202020204" pitchFamily="34" charset="0"/>
              </a:rPr>
              <a:t>„Dotąd dwoje choć jeszcze nie jedno.</a:t>
            </a:r>
          </a:p>
          <a:p>
            <a:pPr algn="just"/>
            <a:r>
              <a:rPr lang="pl-PL" sz="2500" dirty="0" smtClean="0">
                <a:solidFill>
                  <a:schemeClr val="tx1"/>
                </a:solidFill>
                <a:latin typeface="Arial" panose="020B0604020202020204" pitchFamily="34" charset="0"/>
                <a:cs typeface="Arial" panose="020B0604020202020204" pitchFamily="34" charset="0"/>
              </a:rPr>
              <a:t>Odtąd jedno choć, nadal dwoje.”</a:t>
            </a:r>
            <a:endParaRPr lang="pl-PL" sz="2500" dirty="0">
              <a:solidFill>
                <a:schemeClr val="tx1"/>
              </a:solidFill>
              <a:latin typeface="Arial" panose="020B0604020202020204" pitchFamily="34" charset="0"/>
              <a:cs typeface="Arial" panose="020B0604020202020204" pitchFamily="34" charset="0"/>
            </a:endParaRPr>
          </a:p>
        </p:txBody>
      </p:sp>
      <p:sp>
        <p:nvSpPr>
          <p:cNvPr id="3" name="Tytuł 2"/>
          <p:cNvSpPr>
            <a:spLocks noGrp="1"/>
          </p:cNvSpPr>
          <p:nvPr>
            <p:ph type="title"/>
          </p:nvPr>
        </p:nvSpPr>
        <p:spPr>
          <a:xfrm>
            <a:off x="251520" y="980728"/>
            <a:ext cx="4752528" cy="2558000"/>
          </a:xfrm>
        </p:spPr>
        <p:txBody>
          <a:bodyPr>
            <a:normAutofit/>
          </a:bodyPr>
          <a:lstStyle/>
          <a:p>
            <a:pPr algn="just"/>
            <a:r>
              <a:rPr lang="pl-PL" sz="2500" dirty="0" smtClean="0">
                <a:solidFill>
                  <a:schemeClr val="tx1"/>
                </a:solidFill>
                <a:latin typeface="Arial" panose="020B0604020202020204" pitchFamily="34" charset="0"/>
                <a:cs typeface="Arial" panose="020B0604020202020204" pitchFamily="34" charset="0"/>
              </a:rPr>
              <a:t>„Wczoraj do Ciebie nie należy, </a:t>
            </a:r>
            <a:br>
              <a:rPr lang="pl-PL" sz="2500" dirty="0" smtClean="0">
                <a:solidFill>
                  <a:schemeClr val="tx1"/>
                </a:solidFill>
                <a:latin typeface="Arial" panose="020B0604020202020204" pitchFamily="34" charset="0"/>
                <a:cs typeface="Arial" panose="020B0604020202020204" pitchFamily="34" charset="0"/>
              </a:rPr>
            </a:br>
            <a:r>
              <a:rPr lang="pl-PL" sz="2500" dirty="0" smtClean="0">
                <a:solidFill>
                  <a:schemeClr val="tx1"/>
                </a:solidFill>
                <a:latin typeface="Arial" panose="020B0604020202020204" pitchFamily="34" charset="0"/>
                <a:cs typeface="Arial" panose="020B0604020202020204" pitchFamily="34" charset="0"/>
              </a:rPr>
              <a:t>jutro niepewne…..</a:t>
            </a:r>
            <a:br>
              <a:rPr lang="pl-PL" sz="2500" dirty="0" smtClean="0">
                <a:solidFill>
                  <a:schemeClr val="tx1"/>
                </a:solidFill>
                <a:latin typeface="Arial" panose="020B0604020202020204" pitchFamily="34" charset="0"/>
                <a:cs typeface="Arial" panose="020B0604020202020204" pitchFamily="34" charset="0"/>
              </a:rPr>
            </a:br>
            <a:r>
              <a:rPr lang="pl-PL" sz="2500" dirty="0" smtClean="0">
                <a:solidFill>
                  <a:schemeClr val="tx1"/>
                </a:solidFill>
                <a:latin typeface="Arial" panose="020B0604020202020204" pitchFamily="34" charset="0"/>
                <a:cs typeface="Arial" panose="020B0604020202020204" pitchFamily="34" charset="0"/>
              </a:rPr>
              <a:t>Tylko dziś jest Twoje.”</a:t>
            </a:r>
            <a:endParaRPr lang="pl-PL" sz="2500" dirty="0">
              <a:solidFill>
                <a:schemeClr val="tx1"/>
              </a:solidFill>
              <a:latin typeface="Arial" panose="020B0604020202020204" pitchFamily="34" charset="0"/>
              <a:cs typeface="Arial" panose="020B0604020202020204" pitchFamily="34" charset="0"/>
            </a:endParaRPr>
          </a:p>
        </p:txBody>
      </p:sp>
      <p:pic>
        <p:nvPicPr>
          <p:cNvPr id="8" name="Symbol zastępczy zawartości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84981" y="1828800"/>
            <a:ext cx="3038038" cy="3810000"/>
          </a:xfrm>
        </p:spPr>
      </p:pic>
    </p:spTree>
    <p:extLst>
      <p:ext uri="{BB962C8B-B14F-4D97-AF65-F5344CB8AC3E}">
        <p14:creationId xmlns:p14="http://schemas.microsoft.com/office/powerpoint/2010/main" val="4094577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p:cNvSpPr>
            <a:spLocks noGrp="1"/>
          </p:cNvSpPr>
          <p:nvPr>
            <p:ph type="title"/>
          </p:nvPr>
        </p:nvSpPr>
        <p:spPr>
          <a:xfrm>
            <a:off x="251520" y="260648"/>
            <a:ext cx="8640960" cy="1656184"/>
          </a:xfrm>
        </p:spPr>
        <p:txBody>
          <a:bodyPr>
            <a:normAutofit/>
          </a:bodyPr>
          <a:lstStyle/>
          <a:p>
            <a:r>
              <a:rPr lang="pl-PL" sz="5000" b="1" dirty="0" smtClean="0">
                <a:solidFill>
                  <a:schemeClr val="tx1"/>
                </a:solidFill>
                <a:latin typeface="Arial" panose="020B0604020202020204" pitchFamily="34" charset="0"/>
                <a:cs typeface="Arial" panose="020B0604020202020204" pitchFamily="34" charset="0"/>
              </a:rPr>
              <a:t>Jan Paweł II</a:t>
            </a:r>
            <a:endParaRPr lang="pl-PL" sz="5000" b="1" dirty="0">
              <a:solidFill>
                <a:schemeClr val="tx1"/>
              </a:solidFill>
              <a:latin typeface="Arial" panose="020B0604020202020204" pitchFamily="34" charset="0"/>
              <a:cs typeface="Arial" panose="020B0604020202020204" pitchFamily="34" charset="0"/>
            </a:endParaRPr>
          </a:p>
        </p:txBody>
      </p:sp>
      <p:pic>
        <p:nvPicPr>
          <p:cNvPr id="8" name="Symbol zastępczy zawartości 7"/>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2996952"/>
            <a:ext cx="3384376" cy="2736304"/>
          </a:xfrm>
        </p:spPr>
      </p:pic>
      <p:pic>
        <p:nvPicPr>
          <p:cNvPr id="11" name="Symbol zastępczy zawartości 10"/>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327650" y="3474244"/>
            <a:ext cx="2457450" cy="1857375"/>
          </a:xfrm>
        </p:spPr>
      </p:pic>
    </p:spTree>
    <p:extLst>
      <p:ext uri="{BB962C8B-B14F-4D97-AF65-F5344CB8AC3E}">
        <p14:creationId xmlns:p14="http://schemas.microsoft.com/office/powerpoint/2010/main" val="31291439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132856"/>
            <a:ext cx="8229600" cy="2016224"/>
          </a:xfrm>
        </p:spPr>
        <p:txBody>
          <a:bodyPr>
            <a:normAutofit/>
          </a:bodyPr>
          <a:lstStyle/>
          <a:p>
            <a:r>
              <a:rPr lang="pl-PL" b="1" dirty="0" smtClean="0">
                <a:solidFill>
                  <a:schemeClr val="tx1"/>
                </a:solidFill>
              </a:rPr>
              <a:t>Dziękuje za uwagę</a:t>
            </a:r>
            <a:br>
              <a:rPr lang="pl-PL" b="1" dirty="0" smtClean="0">
                <a:solidFill>
                  <a:schemeClr val="tx1"/>
                </a:solidFill>
              </a:rPr>
            </a:br>
            <a:r>
              <a:rPr lang="pl-PL" b="1" dirty="0" smtClean="0">
                <a:solidFill>
                  <a:schemeClr val="tx1"/>
                </a:solidFill>
              </a:rPr>
              <a:t>Szczepan Wilgosz</a:t>
            </a:r>
            <a:endParaRPr lang="pl-PL" b="1" dirty="0">
              <a:solidFill>
                <a:schemeClr val="tx1"/>
              </a:solidFill>
            </a:endParaRPr>
          </a:p>
        </p:txBody>
      </p:sp>
      <p:sp>
        <p:nvSpPr>
          <p:cNvPr id="3" name="Symbol zastępczy zawartości 2"/>
          <p:cNvSpPr>
            <a:spLocks noGrp="1"/>
          </p:cNvSpPr>
          <p:nvPr>
            <p:ph sz="quarter" idx="13"/>
          </p:nvPr>
        </p:nvSpPr>
        <p:spPr/>
        <p:txBody>
          <a:bodyPr/>
          <a:lstStyle/>
          <a:p>
            <a:endParaRPr lang="pl-PL" dirty="0"/>
          </a:p>
        </p:txBody>
      </p:sp>
      <p:sp>
        <p:nvSpPr>
          <p:cNvPr id="4" name="Symbol zastępczy zawartości 3"/>
          <p:cNvSpPr>
            <a:spLocks noGrp="1"/>
          </p:cNvSpPr>
          <p:nvPr>
            <p:ph sz="quarter" idx="14"/>
          </p:nvPr>
        </p:nvSpPr>
        <p:spPr/>
        <p:txBody>
          <a:bodyPr/>
          <a:lstStyle/>
          <a:p>
            <a:endParaRPr lang="pl-PL"/>
          </a:p>
        </p:txBody>
      </p:sp>
    </p:spTree>
    <p:extLst>
      <p:ext uri="{BB962C8B-B14F-4D97-AF65-F5344CB8AC3E}">
        <p14:creationId xmlns:p14="http://schemas.microsoft.com/office/powerpoint/2010/main" val="2313412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title"/>
          </p:nvPr>
        </p:nvSpPr>
        <p:spPr>
          <a:xfrm>
            <a:off x="611560" y="2060848"/>
            <a:ext cx="8136904" cy="2664296"/>
          </a:xfrm>
        </p:spPr>
        <p:txBody>
          <a:bodyPr>
            <a:normAutofit/>
          </a:bodyPr>
          <a:lstStyle/>
          <a:p>
            <a:pPr lvl="0" algn="l"/>
            <a:r>
              <a:rPr lang="pl-PL" sz="1600" dirty="0" smtClean="0">
                <a:solidFill>
                  <a:schemeClr val="dk1"/>
                </a:solidFill>
                <a:latin typeface="Arial" panose="020B0604020202020204" pitchFamily="34" charset="0"/>
                <a:cs typeface="Arial" panose="020B0604020202020204" pitchFamily="34" charset="0"/>
              </a:rPr>
              <a:t>Kleryk </a:t>
            </a:r>
            <a:r>
              <a:rPr lang="pl-PL" sz="1600" dirty="0">
                <a:solidFill>
                  <a:schemeClr val="dk1"/>
                </a:solidFill>
                <a:latin typeface="Arial" panose="020B0604020202020204" pitchFamily="34" charset="0"/>
                <a:cs typeface="Arial" panose="020B0604020202020204" pitchFamily="34" charset="0"/>
              </a:rPr>
              <a:t>Karol Wojtyła miał przyjąć święcenia kapłańskie na wiosnę 1947 roku. Jednak już na początku października 1946 roku kard. Adam Stefan Sapieha zdecydował o przyspieszeniu tego faktu. Metropolita Krakowski chciał bowiem, żeby Karol, który należał do najzdolniejszych </a:t>
            </a:r>
            <a:r>
              <a:rPr lang="pl-PL" sz="1250" dirty="0">
                <a:solidFill>
                  <a:schemeClr val="dk1"/>
                </a:solidFill>
                <a:latin typeface="Arial" panose="020B0604020202020204" pitchFamily="34" charset="0"/>
                <a:cs typeface="Arial" panose="020B0604020202020204" pitchFamily="34" charset="0"/>
              </a:rPr>
              <a:t>studentów</a:t>
            </a:r>
            <a:r>
              <a:rPr lang="pl-PL" sz="1600" dirty="0">
                <a:solidFill>
                  <a:schemeClr val="dk1"/>
                </a:solidFill>
                <a:latin typeface="Arial" panose="020B0604020202020204" pitchFamily="34" charset="0"/>
                <a:cs typeface="Arial" panose="020B0604020202020204" pitchFamily="34" charset="0"/>
              </a:rPr>
              <a:t>, rozpoczął w jesiennym semestrze 1946 roku studia doktorskie z teologii w rzymskim Uniwersytecie </a:t>
            </a:r>
            <a:r>
              <a:rPr lang="pl-PL" sz="1600" dirty="0" err="1">
                <a:solidFill>
                  <a:schemeClr val="dk1"/>
                </a:solidFill>
                <a:latin typeface="Arial" panose="020B0604020202020204" pitchFamily="34" charset="0"/>
                <a:cs typeface="Arial" panose="020B0604020202020204" pitchFamily="34" charset="0"/>
              </a:rPr>
              <a:t>Angelicum</a:t>
            </a:r>
            <a:r>
              <a:rPr lang="pl-PL" sz="1600" dirty="0">
                <a:solidFill>
                  <a:schemeClr val="dk1"/>
                </a:solidFill>
                <a:latin typeface="Arial" panose="020B0604020202020204" pitchFamily="34" charset="0"/>
                <a:cs typeface="Arial" panose="020B0604020202020204" pitchFamily="34" charset="0"/>
              </a:rPr>
              <a:t>. Na datę święceń </a:t>
            </a:r>
            <a:r>
              <a:rPr lang="pl-PL" sz="1600" dirty="0" smtClean="0">
                <a:solidFill>
                  <a:schemeClr val="dk1"/>
                </a:solidFill>
                <a:latin typeface="Arial" panose="020B0604020202020204" pitchFamily="34" charset="0"/>
                <a:cs typeface="Arial" panose="020B0604020202020204" pitchFamily="34" charset="0"/>
              </a:rPr>
              <a:t>kapłańskich wyznaczono dzień 1 listopada</a:t>
            </a:r>
            <a:r>
              <a:rPr lang="pl-PL" sz="1600" dirty="0">
                <a:solidFill>
                  <a:schemeClr val="dk1"/>
                </a:solidFill>
                <a:latin typeface="Arial" panose="020B0604020202020204" pitchFamily="34" charset="0"/>
                <a:cs typeface="Arial" panose="020B0604020202020204" pitchFamily="34" charset="0"/>
              </a:rPr>
              <a:t>.</a:t>
            </a:r>
            <a:r>
              <a:rPr lang="pl-PL" sz="1600" dirty="0">
                <a:latin typeface="Arial" panose="020B0604020202020204" pitchFamily="34" charset="0"/>
                <a:cs typeface="Arial" panose="020B0604020202020204" pitchFamily="34" charset="0"/>
              </a:rPr>
              <a:t/>
            </a:r>
            <a:br>
              <a:rPr lang="pl-PL" sz="1600" dirty="0">
                <a:latin typeface="Arial" panose="020B0604020202020204" pitchFamily="34" charset="0"/>
                <a:cs typeface="Arial" panose="020B0604020202020204" pitchFamily="34" charset="0"/>
              </a:rPr>
            </a:br>
            <a:endParaRPr lang="pl-PL" sz="1600" dirty="0">
              <a:latin typeface="Arial" panose="020B0604020202020204" pitchFamily="34" charset="0"/>
              <a:cs typeface="Arial" panose="020B0604020202020204" pitchFamily="34" charset="0"/>
            </a:endParaRPr>
          </a:p>
        </p:txBody>
      </p:sp>
      <p:sp>
        <p:nvSpPr>
          <p:cNvPr id="6" name="Prostokąt 5"/>
          <p:cNvSpPr/>
          <p:nvPr/>
        </p:nvSpPr>
        <p:spPr>
          <a:xfrm>
            <a:off x="9252520" y="10061"/>
            <a:ext cx="2286001" cy="861774"/>
          </a:xfrm>
          <a:prstGeom prst="rect">
            <a:avLst/>
          </a:prstGeom>
        </p:spPr>
        <p:txBody>
          <a:bodyPr>
            <a:spAutoFit/>
          </a:bodyPr>
          <a:lstStyle/>
          <a:p>
            <a:pPr algn="ctr"/>
            <a:endParaRPr lang="pl-PL" sz="5000" dirty="0"/>
          </a:p>
        </p:txBody>
      </p:sp>
      <p:sp>
        <p:nvSpPr>
          <p:cNvPr id="7" name="Prostokąt 6"/>
          <p:cNvSpPr/>
          <p:nvPr/>
        </p:nvSpPr>
        <p:spPr>
          <a:xfrm rot="10800000" flipV="1">
            <a:off x="251520" y="859735"/>
            <a:ext cx="8640960" cy="477054"/>
          </a:xfrm>
          <a:prstGeom prst="rect">
            <a:avLst/>
          </a:prstGeom>
        </p:spPr>
        <p:txBody>
          <a:bodyPr wrap="square">
            <a:spAutoFit/>
          </a:bodyPr>
          <a:lstStyle/>
          <a:p>
            <a:pPr lvl="0" algn="ctr"/>
            <a:r>
              <a:rPr lang="pl" sz="2500" b="1" dirty="0">
                <a:solidFill>
                  <a:srgbClr val="000000"/>
                </a:solidFill>
                <a:latin typeface="Arial" panose="020B0604020202020204" pitchFamily="34" charset="0"/>
                <a:cs typeface="Arial" panose="020B0604020202020204" pitchFamily="34" charset="0"/>
              </a:rPr>
              <a:t>ŚWIĘCENIA KAPŁAŃSKIE</a:t>
            </a:r>
            <a:endParaRPr lang="pl-PL" sz="2500" dirty="0">
              <a:solidFill>
                <a:srgbClr val="000000"/>
              </a:solidFill>
            </a:endParaRPr>
          </a:p>
        </p:txBody>
      </p:sp>
      <p:pic>
        <p:nvPicPr>
          <p:cNvPr id="8" name="Google Shape;61;p14"/>
          <p:cNvPicPr preferRelativeResize="0">
            <a:picLocks noGrp="1"/>
          </p:cNvPicPr>
          <p:nvPr>
            <p:ph idx="1"/>
          </p:nvPr>
        </p:nvPicPr>
        <p:blipFill>
          <a:blip r:embed="rId2">
            <a:alphaModFix/>
          </a:blip>
          <a:stretch>
            <a:fillRect/>
          </a:stretch>
        </p:blipFill>
        <p:spPr>
          <a:xfrm>
            <a:off x="971600" y="4293096"/>
            <a:ext cx="2754056" cy="2250000"/>
          </a:xfrm>
          <a:prstGeom prst="rect">
            <a:avLst/>
          </a:prstGeom>
          <a:noFill/>
          <a:ln>
            <a:noFill/>
          </a:ln>
        </p:spPr>
      </p:pic>
      <p:pic>
        <p:nvPicPr>
          <p:cNvPr id="9" name="Google Shape;62;p14"/>
          <p:cNvPicPr preferRelativeResize="0">
            <a:picLocks/>
          </p:cNvPicPr>
          <p:nvPr/>
        </p:nvPicPr>
        <p:blipFill>
          <a:blip r:embed="rId3">
            <a:alphaModFix/>
          </a:blip>
          <a:stretch>
            <a:fillRect/>
          </a:stretch>
        </p:blipFill>
        <p:spPr>
          <a:xfrm>
            <a:off x="5076056" y="4149080"/>
            <a:ext cx="2250000" cy="2250000"/>
          </a:xfrm>
          <a:prstGeom prst="rect">
            <a:avLst/>
          </a:prstGeom>
          <a:noFill/>
          <a:ln>
            <a:noFill/>
          </a:ln>
        </p:spPr>
      </p:pic>
    </p:spTree>
    <p:extLst>
      <p:ext uri="{BB962C8B-B14F-4D97-AF65-F5344CB8AC3E}">
        <p14:creationId xmlns:p14="http://schemas.microsoft.com/office/powerpoint/2010/main" val="788286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204864"/>
            <a:ext cx="8640960" cy="4464496"/>
          </a:xfrm>
        </p:spPr>
        <p:txBody>
          <a:bodyPr>
            <a:noAutofit/>
          </a:bodyPr>
          <a:lstStyle/>
          <a:p>
            <a:pPr marL="0" lvl="0" indent="0" algn="just">
              <a:buNone/>
            </a:pPr>
            <a:r>
              <a:rPr lang="pl-PL" dirty="0">
                <a:latin typeface="Arial" panose="020B0604020202020204" pitchFamily="34" charset="0"/>
                <a:cs typeface="Arial" panose="020B0604020202020204" pitchFamily="34" charset="0"/>
              </a:rPr>
              <a:t>Jan Paweł II odbył 104 zagraniczne pielgrzymki, 9 pielgrzymek do Polski oraz 145 podróży na terenie Włoch. Jako biskup Rzymu odwiedził ponad 300 rzymskich parafii. Podczas podróży zagranicznych Jan Paweł II odwiedził 130 krajów i ok.  900 miejscowości. Pierwszą zagraniczną pielgrzymką Jana Pawła II była podróż na Dominikanę, do Meksyku i na </a:t>
            </a:r>
            <a:r>
              <a:rPr lang="pl-PL" dirty="0" err="1">
                <a:latin typeface="Arial" panose="020B0604020202020204" pitchFamily="34" charset="0"/>
                <a:cs typeface="Arial" panose="020B0604020202020204" pitchFamily="34" charset="0"/>
              </a:rPr>
              <a:t>Bahama</a:t>
            </a:r>
            <a:r>
              <a:rPr lang="pl-PL" dirty="0">
                <a:latin typeface="Arial" panose="020B0604020202020204" pitchFamily="34" charset="0"/>
                <a:cs typeface="Arial" panose="020B0604020202020204" pitchFamily="34" charset="0"/>
              </a:rPr>
              <a:t> w styczniu 1979 r. Ostatnią zaś pielgrzymka do Lourdes  </a:t>
            </a:r>
            <a:r>
              <a:rPr lang="pl-PL" dirty="0" smtClean="0">
                <a:latin typeface="Arial" panose="020B0604020202020204" pitchFamily="34" charset="0"/>
                <a:cs typeface="Arial" panose="020B0604020202020204" pitchFamily="34" charset="0"/>
              </a:rPr>
              <a:t>15 </a:t>
            </a:r>
            <a:r>
              <a:rPr lang="pl-PL" dirty="0">
                <a:latin typeface="Arial" panose="020B0604020202020204" pitchFamily="34" charset="0"/>
                <a:cs typeface="Arial" panose="020B0604020202020204" pitchFamily="34" charset="0"/>
              </a:rPr>
              <a:t>– 16 VIII 2004 r. Polska była krajem najczęściej odwiedzanym przez Jana Pawła II. W czasie prawie 27-letniego pontyfikatu papież odwiedził ojczyznę dziewięć razy. Pierwszą pielgrzymkę  do Polski odbył 2-10 czerwca </a:t>
            </a:r>
            <a:r>
              <a:rPr lang="pl-PL" dirty="0" smtClean="0">
                <a:latin typeface="Arial" panose="020B0604020202020204" pitchFamily="34" charset="0"/>
                <a:cs typeface="Arial" panose="020B0604020202020204" pitchFamily="34" charset="0"/>
              </a:rPr>
              <a:t>1979r</a:t>
            </a:r>
            <a:endParaRPr lang="pl-PL" dirty="0"/>
          </a:p>
        </p:txBody>
      </p:sp>
      <p:sp>
        <p:nvSpPr>
          <p:cNvPr id="3" name="Tytuł 2"/>
          <p:cNvSpPr>
            <a:spLocks noGrp="1"/>
          </p:cNvSpPr>
          <p:nvPr>
            <p:ph type="title"/>
          </p:nvPr>
        </p:nvSpPr>
        <p:spPr>
          <a:xfrm>
            <a:off x="251520" y="260648"/>
            <a:ext cx="8640960" cy="1656184"/>
          </a:xfrm>
        </p:spPr>
        <p:txBody>
          <a:bodyPr>
            <a:normAutofit/>
          </a:bodyPr>
          <a:lstStyle/>
          <a:p>
            <a:r>
              <a:rPr lang="pl" sz="5000" b="1" dirty="0">
                <a:solidFill>
                  <a:schemeClr val="tx1"/>
                </a:solidFill>
                <a:latin typeface="Arial" panose="020B0604020202020204" pitchFamily="34" charset="0"/>
                <a:cs typeface="Arial" panose="020B0604020202020204" pitchFamily="34" charset="0"/>
              </a:rPr>
              <a:t>Pielgrzymki Jana Pawła II:</a:t>
            </a:r>
            <a:endParaRPr lang="pl-PL" sz="5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7275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395536" y="2276872"/>
            <a:ext cx="8496944" cy="4581128"/>
          </a:xfrm>
        </p:spPr>
        <p:txBody>
          <a:bodyPr>
            <a:normAutofit fontScale="70000" lnSpcReduction="20000"/>
          </a:bodyPr>
          <a:lstStyle/>
          <a:p>
            <a:pPr marL="0" indent="0" algn="just">
              <a:buNone/>
            </a:pPr>
            <a:r>
              <a:rPr lang="pl-PL" sz="3200" dirty="0">
                <a:latin typeface="Arial" panose="020B0604020202020204" pitchFamily="34" charset="0"/>
                <a:cs typeface="Arial" panose="020B0604020202020204" pitchFamily="34" charset="0"/>
              </a:rPr>
              <a:t>Kolejna podróż Ojca Świętego odbyła się w dniach 13-15 sierpnia 1991 r. Po raz szósty, z jednodniową wizytą w Polsce, Jan Paweł II przebywał 22 maja 1995 r. Po raz siódmy papież przebywał w Polsce od 31 maja do 10 czerwca 1997 r. z okazji 46. Międzynarodowego Kongresu Eucharystycznego we Wrocławiu. Ósma pielgrzymka odbyła się  5-17 czerwca 1999 r. była najdłuższa ze wszystkich podróży Jana Pawła II do Polski. W czasie 13-dniowego pobytu odwiedził 22 miasta i trzy wsie. Ostatnia pielgrzymka Jana Pawła II w Polsce odbyła się w dniach 16-19 sierpnia 2002 r. Ojciec Święty odwiedził Kraków i Kalwarię Zebrzydowską z okazji 400-lecia konsekracji Sanktuarium Matki Bożej Bolesnej</a:t>
            </a:r>
            <a:r>
              <a:rPr lang="pl-PL" sz="3200" dirty="0" smtClean="0">
                <a:latin typeface="Arial" panose="020B0604020202020204" pitchFamily="34" charset="0"/>
                <a:cs typeface="Arial" panose="020B0604020202020204" pitchFamily="34" charset="0"/>
              </a:rPr>
              <a:t>.</a:t>
            </a:r>
            <a:r>
              <a:rPr lang="pl-PL" sz="3200" dirty="0">
                <a:latin typeface="Arial" panose="020B0604020202020204" pitchFamily="34" charset="0"/>
                <a:cs typeface="Arial" panose="020B0604020202020204" pitchFamily="34" charset="0"/>
              </a:rPr>
              <a:t> Kolejną, drugą podróż do ojczyzny, papież Jan Paweł II odbył półtora roku po wprowadzeniu stanu wojennego w dniach 16-23 czerwca 1983 r. Trzeci raz papież przebywał w Polsce od 8 do 14 czerwca 1987 r. Czwartą podróż odbył 1-9 czerwca 1991 r. </a:t>
            </a:r>
          </a:p>
          <a:p>
            <a:pPr marL="0" lvl="0" indent="0" algn="just">
              <a:buNone/>
            </a:pPr>
            <a:endParaRPr lang="pl-PL" sz="2500" dirty="0">
              <a:latin typeface="Arial" panose="020B0604020202020204" pitchFamily="34" charset="0"/>
              <a:cs typeface="Arial" panose="020B0604020202020204" pitchFamily="34" charset="0"/>
            </a:endParaRPr>
          </a:p>
          <a:p>
            <a:endParaRPr lang="pl-PL" sz="2500" dirty="0"/>
          </a:p>
        </p:txBody>
      </p:sp>
      <p:sp>
        <p:nvSpPr>
          <p:cNvPr id="3" name="Tytuł 2"/>
          <p:cNvSpPr>
            <a:spLocks noGrp="1"/>
          </p:cNvSpPr>
          <p:nvPr>
            <p:ph type="title"/>
          </p:nvPr>
        </p:nvSpPr>
        <p:spPr/>
        <p:txBody>
          <a:bodyPr/>
          <a:lstStyle/>
          <a:p>
            <a:endParaRPr lang="pl-PL" dirty="0"/>
          </a:p>
        </p:txBody>
      </p:sp>
    </p:spTree>
    <p:extLst>
      <p:ext uri="{BB962C8B-B14F-4D97-AF65-F5344CB8AC3E}">
        <p14:creationId xmlns:p14="http://schemas.microsoft.com/office/powerpoint/2010/main" val="1615762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96;p20"/>
          <p:cNvPicPr preferRelativeResize="0">
            <a:picLocks noGrp="1"/>
          </p:cNvPicPr>
          <p:nvPr>
            <p:ph idx="1"/>
          </p:nvPr>
        </p:nvPicPr>
        <p:blipFill rotWithShape="1">
          <a:blip r:embed="rId2">
            <a:alphaModFix/>
          </a:blip>
          <a:stretch/>
        </p:blipFill>
        <p:spPr>
          <a:xfrm>
            <a:off x="6444208" y="2714854"/>
            <a:ext cx="2394016" cy="2514346"/>
          </a:xfrm>
          <a:prstGeom prst="rect">
            <a:avLst/>
          </a:prstGeom>
          <a:noFill/>
          <a:ln>
            <a:noFill/>
          </a:ln>
        </p:spPr>
      </p:pic>
      <p:sp>
        <p:nvSpPr>
          <p:cNvPr id="3" name="Tytuł 2"/>
          <p:cNvSpPr>
            <a:spLocks noGrp="1"/>
          </p:cNvSpPr>
          <p:nvPr>
            <p:ph type="title"/>
          </p:nvPr>
        </p:nvSpPr>
        <p:spPr>
          <a:xfrm>
            <a:off x="251520" y="260648"/>
            <a:ext cx="8640960" cy="1152128"/>
          </a:xfrm>
        </p:spPr>
        <p:txBody>
          <a:bodyPr>
            <a:normAutofit/>
          </a:bodyPr>
          <a:lstStyle/>
          <a:p>
            <a:r>
              <a:rPr lang="pl-PL" sz="2500" b="1" dirty="0" smtClean="0">
                <a:solidFill>
                  <a:schemeClr val="tx1"/>
                </a:solidFill>
                <a:latin typeface="Arial" panose="020B0604020202020204" pitchFamily="34" charset="0"/>
                <a:cs typeface="Arial" panose="020B0604020202020204" pitchFamily="34" charset="0"/>
              </a:rPr>
              <a:t>Światowe Dni </a:t>
            </a:r>
            <a:r>
              <a:rPr lang="pl-PL" sz="2500" b="1" dirty="0">
                <a:solidFill>
                  <a:schemeClr val="tx1"/>
                </a:solidFill>
                <a:latin typeface="Arial" panose="020B0604020202020204" pitchFamily="34" charset="0"/>
                <a:cs typeface="Arial" panose="020B0604020202020204" pitchFamily="34" charset="0"/>
              </a:rPr>
              <a:t>M</a:t>
            </a:r>
            <a:r>
              <a:rPr lang="pl-PL" sz="2500" b="1" dirty="0" smtClean="0">
                <a:solidFill>
                  <a:schemeClr val="tx1"/>
                </a:solidFill>
                <a:latin typeface="Arial" panose="020B0604020202020204" pitchFamily="34" charset="0"/>
                <a:cs typeface="Arial" panose="020B0604020202020204" pitchFamily="34" charset="0"/>
              </a:rPr>
              <a:t>łodzieży</a:t>
            </a:r>
            <a:endParaRPr lang="pl-PL" sz="2500" b="1" dirty="0">
              <a:solidFill>
                <a:schemeClr val="tx1"/>
              </a:solidFill>
              <a:latin typeface="Arial" panose="020B0604020202020204" pitchFamily="34" charset="0"/>
              <a:cs typeface="Arial" panose="020B0604020202020204" pitchFamily="34" charset="0"/>
            </a:endParaRPr>
          </a:p>
        </p:txBody>
      </p:sp>
      <p:sp>
        <p:nvSpPr>
          <p:cNvPr id="5" name="Prostokąt 4"/>
          <p:cNvSpPr/>
          <p:nvPr/>
        </p:nvSpPr>
        <p:spPr>
          <a:xfrm>
            <a:off x="251520" y="2060848"/>
            <a:ext cx="6048672" cy="4278094"/>
          </a:xfrm>
          <a:prstGeom prst="rect">
            <a:avLst/>
          </a:prstGeom>
        </p:spPr>
        <p:txBody>
          <a:bodyPr wrap="square">
            <a:spAutoFit/>
          </a:bodyPr>
          <a:lstStyle/>
          <a:p>
            <a:pPr lvl="0" algn="just"/>
            <a:r>
              <a:rPr lang="pl-PL" sz="1600" dirty="0" smtClean="0">
                <a:solidFill>
                  <a:srgbClr val="000000"/>
                </a:solidFill>
                <a:latin typeface="Arial" panose="020B0604020202020204" pitchFamily="34" charset="0"/>
                <a:cs typeface="Arial" panose="020B0604020202020204" pitchFamily="34" charset="0"/>
              </a:rPr>
              <a:t>Od początku trwania pontyfikatu (1978-2005) św. Jan Paweł II szczególną troską otaczał młodych. Geneza Światowych Dni Młodzieży sięga Niedzieli Palmowej roku 1984, kiedy odbył się Nadzwyczajny Jubileusz Odkupienia. Tydzień później, 22 kwietnia, Jan Paweł II przekazał młodzieży Krzyż Roku Świętego, który do dziś jest symbolem ŚDM.</a:t>
            </a:r>
          </a:p>
          <a:p>
            <a:pPr lvl="0" algn="just"/>
            <a:r>
              <a:rPr lang="pl-PL" sz="1600" dirty="0" smtClean="0">
                <a:solidFill>
                  <a:srgbClr val="000000"/>
                </a:solidFill>
                <a:latin typeface="Arial" panose="020B0604020202020204" pitchFamily="34" charset="0"/>
                <a:cs typeface="Arial" panose="020B0604020202020204" pitchFamily="34" charset="0"/>
              </a:rPr>
              <a:t>Jako datę ustanowienia Światowych Dni Młodzieży przyjmuje się dzień 20 grudnia 1985 r., kiedy to Jan Paweł II na spotkaniu opłatkowym, wobec Kardynałów i Pracowników Kurii Rzymskiej, wyraził pragnienie, by Światowe Dni Młodzieży odbywały się co roku w Niedzielę Palmową jako spotkanie diecezjalne, a co dwa lub trzy lata w wyznaczonym przez niego miejscu jako spotkanie międzynarodowe.</a:t>
            </a:r>
          </a:p>
          <a:p>
            <a:pPr lvl="0" algn="just"/>
            <a:r>
              <a:rPr lang="pl-PL" sz="1600" dirty="0" smtClean="0">
                <a:solidFill>
                  <a:srgbClr val="000000"/>
                </a:solidFill>
                <a:latin typeface="Arial" panose="020B0604020202020204" pitchFamily="34" charset="0"/>
                <a:cs typeface="Arial" panose="020B0604020202020204" pitchFamily="34" charset="0"/>
              </a:rPr>
              <a:t>Gdybyśmy w jednym zdaniu chcieli odpowiedzieć na pytanie, co znaczy Światowy Dzień Młodzieży, możemy na podstawie wypowiedzi Jana Pawła II, zacytować: „Dzień Młodzieży znaczy wyjście na spotkanie Boga”.</a:t>
            </a:r>
            <a:endParaRPr lang="pl-PL"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1520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2204864"/>
            <a:ext cx="8640960" cy="4653136"/>
          </a:xfrm>
        </p:spPr>
        <p:txBody>
          <a:bodyPr>
            <a:noAutofit/>
          </a:bodyPr>
          <a:lstStyle/>
          <a:p>
            <a:pPr marL="127000" indent="0" algn="just">
              <a:spcBef>
                <a:spcPts val="1200"/>
              </a:spcBef>
              <a:buClr>
                <a:schemeClr val="dk1"/>
              </a:buClr>
              <a:buSzPts val="1600"/>
              <a:buNone/>
            </a:pPr>
            <a:r>
              <a:rPr lang="pl-PL" sz="2500" dirty="0">
                <a:latin typeface="Arial" panose="020B0604020202020204" pitchFamily="34" charset="0"/>
                <a:cs typeface="Arial" panose="020B0604020202020204" pitchFamily="34" charset="0"/>
              </a:rPr>
              <a:t>Szczególną uwagę Jan Paweł II poświęcił młodzieży, a to jako papież, który w momencie wyboru na urząd miał zaledwie 58 lat – będąc najmłodszym papieżem w historii Kościoła.</a:t>
            </a:r>
          </a:p>
          <a:p>
            <a:pPr marL="127000" indent="0" algn="just">
              <a:spcBef>
                <a:spcPts val="0"/>
              </a:spcBef>
              <a:buClr>
                <a:schemeClr val="dk1"/>
              </a:buClr>
              <a:buSzPts val="1600"/>
              <a:buNone/>
            </a:pPr>
            <a:r>
              <a:rPr lang="pl-PL" sz="2500" dirty="0">
                <a:latin typeface="Arial" panose="020B0604020202020204" pitchFamily="34" charset="0"/>
                <a:cs typeface="Arial" panose="020B0604020202020204" pitchFamily="34" charset="0"/>
              </a:rPr>
              <a:t>Zapoczątkował tradycję Światowych Dni Młodzieży.</a:t>
            </a:r>
          </a:p>
          <a:p>
            <a:pPr marL="127000" indent="0" algn="just">
              <a:spcBef>
                <a:spcPts val="0"/>
              </a:spcBef>
              <a:buClr>
                <a:schemeClr val="dk1"/>
              </a:buClr>
              <a:buSzPts val="1600"/>
              <a:buNone/>
            </a:pPr>
            <a:r>
              <a:rPr lang="pl-PL" sz="2500" dirty="0">
                <a:latin typeface="Arial" panose="020B0604020202020204" pitchFamily="34" charset="0"/>
                <a:cs typeface="Arial" panose="020B0604020202020204" pitchFamily="34" charset="0"/>
              </a:rPr>
              <a:t>Był solą w oku ustrojów totalitarnych. 13 maja 1981, podczas audiencji generalnej na Placu św. Piotra w Rzymie turecki zamachowiec dwukrotnie raził papieża z pistoletu. Światkami zamachu były miliony wiernych przed telewizorami. Operacja ratująca mu życie trwała kilka godzin. </a:t>
            </a:r>
          </a:p>
        </p:txBody>
      </p:sp>
      <p:sp>
        <p:nvSpPr>
          <p:cNvPr id="3" name="Tytuł 2"/>
          <p:cNvSpPr>
            <a:spLocks noGrp="1"/>
          </p:cNvSpPr>
          <p:nvPr>
            <p:ph type="title"/>
          </p:nvPr>
        </p:nvSpPr>
        <p:spPr>
          <a:xfrm>
            <a:off x="251520" y="260648"/>
            <a:ext cx="8640960" cy="1656184"/>
          </a:xfrm>
        </p:spPr>
        <p:txBody>
          <a:bodyPr>
            <a:noAutofit/>
          </a:bodyPr>
          <a:lstStyle/>
          <a:p>
            <a:r>
              <a:rPr lang="pl" sz="4800" b="1" dirty="0">
                <a:solidFill>
                  <a:schemeClr val="tx1"/>
                </a:solidFill>
                <a:latin typeface="Arial" panose="020B0604020202020204" pitchFamily="34" charset="0"/>
                <a:cs typeface="Arial" panose="020B0604020202020204" pitchFamily="34" charset="0"/>
              </a:rPr>
              <a:t>Ciekawostki o Janie Pawle II</a:t>
            </a:r>
            <a:endParaRPr lang="pl-PL"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1786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1" y="2132856"/>
            <a:ext cx="8640960" cy="4725144"/>
          </a:xfrm>
        </p:spPr>
        <p:txBody>
          <a:bodyPr>
            <a:normAutofit/>
          </a:bodyPr>
          <a:lstStyle/>
          <a:p>
            <a:pPr marL="127000" indent="0" algn="just">
              <a:spcBef>
                <a:spcPts val="0"/>
              </a:spcBef>
              <a:buClr>
                <a:schemeClr val="dk1"/>
              </a:buClr>
              <a:buSzPts val="1600"/>
              <a:buNone/>
            </a:pPr>
            <a:r>
              <a:rPr lang="pl-PL" sz="2500" dirty="0">
                <a:latin typeface="Arial" panose="020B0604020202020204" pitchFamily="34" charset="0"/>
                <a:cs typeface="Arial" panose="020B0604020202020204" pitchFamily="34" charset="0"/>
              </a:rPr>
              <a:t>Odwiedził później zamachowca w więzieniu – wybaczył mu i poświęcił modlitwę. Prawdopodobnie zamach ten był jedną z przepowiedni fatimskich.</a:t>
            </a:r>
          </a:p>
          <a:p>
            <a:pPr marL="127000" indent="0" algn="just">
              <a:spcBef>
                <a:spcPts val="0"/>
              </a:spcBef>
              <a:buClr>
                <a:schemeClr val="dk1"/>
              </a:buClr>
              <a:buSzPts val="1600"/>
              <a:buNone/>
            </a:pPr>
            <a:r>
              <a:rPr lang="pl-PL" sz="2500" dirty="0">
                <a:latin typeface="Arial" panose="020B0604020202020204" pitchFamily="34" charset="0"/>
                <a:cs typeface="Arial" panose="020B0604020202020204" pitchFamily="34" charset="0"/>
              </a:rPr>
              <a:t>Początek lat 90. przyniósł papieżowi niestety chorobę Parkinsona.</a:t>
            </a:r>
          </a:p>
          <a:p>
            <a:pPr marL="127000" indent="0" algn="just">
              <a:spcBef>
                <a:spcPts val="0"/>
              </a:spcBef>
              <a:buClr>
                <a:schemeClr val="dk1"/>
              </a:buClr>
              <a:buSzPts val="1600"/>
              <a:buNone/>
            </a:pPr>
            <a:r>
              <a:rPr lang="pl-PL" sz="2500" dirty="0">
                <a:latin typeface="Arial" panose="020B0604020202020204" pitchFamily="34" charset="0"/>
                <a:cs typeface="Arial" panose="020B0604020202020204" pitchFamily="34" charset="0"/>
              </a:rPr>
              <a:t>W roku 2009 papież Benedykt XVI podpisał dekret uznający heroiczność cnót Jana Pawła II, który był równoznaczny z zamknięciem zasadniczej części jego procesu beatyfikacyjnego. Kanonizacja papieża-Polaka odbyła się w niedzielę Bożego Miłosierdzia, 27 kwietnia 2014 r. w Rzymie.</a:t>
            </a:r>
          </a:p>
          <a:p>
            <a:endParaRPr lang="pl-PL" sz="2500" dirty="0"/>
          </a:p>
        </p:txBody>
      </p:sp>
      <p:sp>
        <p:nvSpPr>
          <p:cNvPr id="3" name="Tytuł 2"/>
          <p:cNvSpPr>
            <a:spLocks noGrp="1"/>
          </p:cNvSpPr>
          <p:nvPr>
            <p:ph type="title"/>
          </p:nvPr>
        </p:nvSpPr>
        <p:spPr/>
        <p:txBody>
          <a:bodyPr/>
          <a:lstStyle/>
          <a:p>
            <a:endParaRPr lang="pl-PL" dirty="0"/>
          </a:p>
        </p:txBody>
      </p:sp>
    </p:spTree>
    <p:extLst>
      <p:ext uri="{BB962C8B-B14F-4D97-AF65-F5344CB8AC3E}">
        <p14:creationId xmlns:p14="http://schemas.microsoft.com/office/powerpoint/2010/main" val="172216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251520" y="1916832"/>
            <a:ext cx="8712967" cy="4941168"/>
          </a:xfrm>
        </p:spPr>
        <p:txBody>
          <a:bodyPr>
            <a:normAutofit/>
          </a:bodyPr>
          <a:lstStyle/>
          <a:p>
            <a:pPr marL="0" lvl="0" indent="0">
              <a:buNone/>
            </a:pPr>
            <a:r>
              <a:rPr lang="pl-PL" sz="2000" dirty="0">
                <a:solidFill>
                  <a:schemeClr val="tx1"/>
                </a:solidFill>
                <a:highlight>
                  <a:srgbClr val="FFFFFF"/>
                </a:highlight>
                <a:latin typeface="Arial" panose="020B0604020202020204" pitchFamily="34" charset="0"/>
                <a:cs typeface="Arial" panose="020B0604020202020204" pitchFamily="34" charset="0"/>
              </a:rPr>
              <a:t>Proces beatyfikacyjny Jana Pawła II rozpoczął się właściwie żądaniem </a:t>
            </a:r>
            <a:r>
              <a:rPr lang="pl-PL" sz="2000" dirty="0" err="1">
                <a:solidFill>
                  <a:schemeClr val="tx1"/>
                </a:solidFill>
                <a:highlight>
                  <a:srgbClr val="FFFFFF"/>
                </a:highlight>
                <a:latin typeface="Arial" panose="020B0604020202020204" pitchFamily="34" charset="0"/>
                <a:cs typeface="Arial" panose="020B0604020202020204" pitchFamily="34" charset="0"/>
              </a:rPr>
              <a:t>santo</a:t>
            </a:r>
            <a:r>
              <a:rPr lang="pl-PL" sz="2000" dirty="0">
                <a:solidFill>
                  <a:schemeClr val="tx1"/>
                </a:solidFill>
                <a:highlight>
                  <a:srgbClr val="FFFFFF"/>
                </a:highlight>
                <a:latin typeface="Arial" panose="020B0604020202020204" pitchFamily="34" charset="0"/>
                <a:cs typeface="Arial" panose="020B0604020202020204" pitchFamily="34" charset="0"/>
              </a:rPr>
              <a:t> </a:t>
            </a:r>
            <a:r>
              <a:rPr lang="pl-PL" sz="2000" dirty="0" err="1">
                <a:solidFill>
                  <a:schemeClr val="tx1"/>
                </a:solidFill>
                <a:highlight>
                  <a:srgbClr val="FFFFFF"/>
                </a:highlight>
                <a:latin typeface="Arial" panose="020B0604020202020204" pitchFamily="34" charset="0"/>
                <a:cs typeface="Arial" panose="020B0604020202020204" pitchFamily="34" charset="0"/>
              </a:rPr>
              <a:t>subito</a:t>
            </a:r>
            <a:r>
              <a:rPr lang="pl-PL" sz="2000" dirty="0">
                <a:solidFill>
                  <a:schemeClr val="tx1"/>
                </a:solidFill>
                <a:highlight>
                  <a:srgbClr val="FFFFFF"/>
                </a:highlight>
                <a:latin typeface="Arial" panose="020B0604020202020204" pitchFamily="34" charset="0"/>
                <a:cs typeface="Arial" panose="020B0604020202020204" pitchFamily="34" charset="0"/>
              </a:rPr>
              <a:t> (wł. "święty natychmiast"), który był zwrotem pojawiającym się na transparentach zgromadzonych osób podczas uroczystości pogrzebowych papieża Jana Pawła II na Placu św. Piotra w Watykanie 8 kwietnia 2005 roku. W ten sposób wierni Kościoła katolickiego domagali się od przyszłego papieża, jeszcze przed jego wyborem, aby niezwłocznie po rozpoczęciu nowego pontyfikatu podjął procedurę zmierzającą do kanonizacji Jana Pawła II. 1 maja 2011 nastąpiła beatyfikacja Jana Pawła II podczas uroczystej Mszy Świętej na placu św. Piotra w Rzymie. Nabożeństwo prowadził papież Benedykt XVI, uroczystą mszę koncelebrowało kilka tysięcy kardynałów, arcybiskupów i biskupów z całego świata. Liczba wiernych uczestniczących w nabożeństwie jest szacowana na 1,5 mln osób, w tym trzysta tysięcy Polaków. Relikwiarz zawierający krew papieża wniosła francuska zakonnica Marie Simon-Pierre Normand, uzdrowiona przez błogosławionego.</a:t>
            </a:r>
          </a:p>
          <a:p>
            <a:endParaRPr lang="pl-PL" sz="2000" dirty="0">
              <a:solidFill>
                <a:schemeClr val="tx1"/>
              </a:solidFill>
            </a:endParaRPr>
          </a:p>
        </p:txBody>
      </p:sp>
      <p:sp>
        <p:nvSpPr>
          <p:cNvPr id="3" name="Tytuł 2"/>
          <p:cNvSpPr>
            <a:spLocks noGrp="1"/>
          </p:cNvSpPr>
          <p:nvPr>
            <p:ph type="title"/>
          </p:nvPr>
        </p:nvSpPr>
        <p:spPr>
          <a:xfrm>
            <a:off x="251520" y="260648"/>
            <a:ext cx="8640960" cy="1656184"/>
          </a:xfrm>
        </p:spPr>
        <p:txBody>
          <a:bodyPr>
            <a:normAutofit/>
          </a:bodyPr>
          <a:lstStyle/>
          <a:p>
            <a:r>
              <a:rPr lang="pl" sz="5000" b="1" dirty="0">
                <a:solidFill>
                  <a:schemeClr val="tx1"/>
                </a:solidFill>
                <a:latin typeface="Arial" panose="020B0604020202020204" pitchFamily="34" charset="0"/>
                <a:cs typeface="Arial" panose="020B0604020202020204" pitchFamily="34" charset="0"/>
              </a:rPr>
              <a:t>Beatyfikacja Jana Pawła II</a:t>
            </a:r>
            <a:endParaRPr lang="pl-PL" sz="5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36199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ształt fali">
  <a:themeElements>
    <a:clrScheme name="Niestandardowy 5">
      <a:dk1>
        <a:srgbClr val="000000"/>
      </a:dk1>
      <a:lt1>
        <a:srgbClr val="FFFFFF"/>
      </a:lt1>
      <a:dk2>
        <a:srgbClr val="000000"/>
      </a:dk2>
      <a:lt2>
        <a:srgbClr val="FFFD33"/>
      </a:lt2>
      <a:accent1>
        <a:srgbClr val="FFFE99"/>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Kształt fali">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ształt fal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1143</Words>
  <Application>Microsoft Office PowerPoint</Application>
  <PresentationFormat>Pokaz na ekranie (4:3)</PresentationFormat>
  <Paragraphs>53</Paragraphs>
  <Slides>22</Slides>
  <Notes>3</Notes>
  <HiddenSlides>0</HiddenSlides>
  <MMClips>0</MMClips>
  <ScaleCrop>false</ScaleCrop>
  <HeadingPairs>
    <vt:vector size="4" baseType="variant">
      <vt:variant>
        <vt:lpstr>Motyw</vt:lpstr>
      </vt:variant>
      <vt:variant>
        <vt:i4>1</vt:i4>
      </vt:variant>
      <vt:variant>
        <vt:lpstr>Tytuły slajdów</vt:lpstr>
      </vt:variant>
      <vt:variant>
        <vt:i4>22</vt:i4>
      </vt:variant>
    </vt:vector>
  </HeadingPairs>
  <TitlesOfParts>
    <vt:vector size="23" baseType="lpstr">
      <vt:lpstr>Kształt fali</vt:lpstr>
      <vt:lpstr>Jan Paweł II</vt:lpstr>
      <vt:lpstr>Jan Paweł II</vt:lpstr>
      <vt:lpstr>Kleryk Karol Wojtyła miał przyjąć święcenia kapłańskie na wiosnę 1947 roku. Jednak już na początku października 1946 roku kard. Adam Stefan Sapieha zdecydował o przyspieszeniu tego faktu. Metropolita Krakowski chciał bowiem, żeby Karol, który należał do najzdolniejszych studentów, rozpoczął w jesiennym semestrze 1946 roku studia doktorskie z teologii w rzymskim Uniwersytecie Angelicum. Na datę święceń kapłańskich wyznaczono dzień 1 listopada. </vt:lpstr>
      <vt:lpstr>Pielgrzymki Jana Pawła II:</vt:lpstr>
      <vt:lpstr>Prezentacja programu PowerPoint</vt:lpstr>
      <vt:lpstr>Światowe Dni Młodzieży</vt:lpstr>
      <vt:lpstr>Ciekawostki o Janie Pawle II</vt:lpstr>
      <vt:lpstr>Prezentacja programu PowerPoint</vt:lpstr>
      <vt:lpstr>Beatyfikacja Jana Pawła II</vt:lpstr>
      <vt:lpstr>Prezentacja programu PowerPoint</vt:lpstr>
      <vt:lpstr>Kanonizacja Jana Pawła II</vt:lpstr>
      <vt:lpstr>Prezentacja programu PowerPoint</vt:lpstr>
      <vt:lpstr>Prezentacja programu PowerPoint</vt:lpstr>
      <vt:lpstr>Teolog, filozof,  poeta, dramatopisarz.</vt:lpstr>
      <vt:lpstr>Złote myśli</vt:lpstr>
      <vt:lpstr>Złote myśli</vt:lpstr>
      <vt:lpstr>O życiu</vt:lpstr>
      <vt:lpstr>Człowiek ….</vt:lpstr>
      <vt:lpstr>„Bogatym nie jest ten kto posiada, lecz ten kto daje.”</vt:lpstr>
      <vt:lpstr>„Wczoraj do Ciebie nie należy,  jutro niepewne….. Tylko dziś jest Twoje.”</vt:lpstr>
      <vt:lpstr>Jan Paweł II</vt:lpstr>
      <vt:lpstr>Dziękuje za uwagę Szczepan Wilgosz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 Paweł II</dc:title>
  <dc:creator>Izabela</dc:creator>
  <cp:lastModifiedBy>Rysiek</cp:lastModifiedBy>
  <cp:revision>38</cp:revision>
  <dcterms:created xsi:type="dcterms:W3CDTF">2020-05-09T11:36:05Z</dcterms:created>
  <dcterms:modified xsi:type="dcterms:W3CDTF">2020-05-23T07:20:54Z</dcterms:modified>
</cp:coreProperties>
</file>